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16A759-A2BF-498B-A3EC-08F328130C6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2C47E-E688-4851-B477-7C0F672934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Due Wed Dec 14 at Noon: Email to Angelica Henderson</a:t>
          </a:r>
        </a:p>
      </dgm:t>
    </dgm:pt>
    <dgm:pt modelId="{9EDF51D8-539C-482F-9020-9F487161EA89}" type="parTrans" cxnId="{22EEAAA4-A698-4A1E-AB37-410C2B957CDC}">
      <dgm:prSet/>
      <dgm:spPr/>
      <dgm:t>
        <a:bodyPr/>
        <a:lstStyle/>
        <a:p>
          <a:endParaRPr lang="en-US"/>
        </a:p>
      </dgm:t>
    </dgm:pt>
    <dgm:pt modelId="{F29D4A75-D5FF-43A2-9F0F-30104EEEB331}" type="sibTrans" cxnId="{22EEAAA4-A698-4A1E-AB37-410C2B957CDC}">
      <dgm:prSet/>
      <dgm:spPr/>
      <dgm:t>
        <a:bodyPr/>
        <a:lstStyle/>
        <a:p>
          <a:endParaRPr lang="en-US"/>
        </a:p>
      </dgm:t>
    </dgm:pt>
    <dgm:pt modelId="{D4E12046-34EA-4DD8-915F-A641B1A916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Reviewed by Faculty Advisory Committee</a:t>
          </a:r>
        </a:p>
      </dgm:t>
    </dgm:pt>
    <dgm:pt modelId="{1BBBA413-49AF-40D0-B2ED-54FD17239D69}" type="parTrans" cxnId="{EC8027DB-BC0E-457B-935A-021C08672601}">
      <dgm:prSet/>
      <dgm:spPr/>
      <dgm:t>
        <a:bodyPr/>
        <a:lstStyle/>
        <a:p>
          <a:endParaRPr lang="en-US"/>
        </a:p>
      </dgm:t>
    </dgm:pt>
    <dgm:pt modelId="{7D1DB9E1-87CF-452D-AF57-EA9221DA74EE}" type="sibTrans" cxnId="{EC8027DB-BC0E-457B-935A-021C08672601}">
      <dgm:prSet/>
      <dgm:spPr/>
      <dgm:t>
        <a:bodyPr/>
        <a:lstStyle/>
        <a:p>
          <a:endParaRPr lang="en-US"/>
        </a:p>
      </dgm:t>
    </dgm:pt>
    <dgm:pt modelId="{A17225D4-DD19-4600-9209-E32F2CE023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Announcement in February</a:t>
          </a:r>
        </a:p>
      </dgm:t>
    </dgm:pt>
    <dgm:pt modelId="{2FB8DE14-1A77-4A43-9EE8-B7DCE9EB51A1}" type="parTrans" cxnId="{719AAE3B-C938-4735-A1C3-9DA1CF0984B2}">
      <dgm:prSet/>
      <dgm:spPr/>
      <dgm:t>
        <a:bodyPr/>
        <a:lstStyle/>
        <a:p>
          <a:endParaRPr lang="en-US"/>
        </a:p>
      </dgm:t>
    </dgm:pt>
    <dgm:pt modelId="{E2178203-66AE-480F-97CE-DC226E13C309}" type="sibTrans" cxnId="{719AAE3B-C938-4735-A1C3-9DA1CF0984B2}">
      <dgm:prSet/>
      <dgm:spPr/>
      <dgm:t>
        <a:bodyPr/>
        <a:lstStyle/>
        <a:p>
          <a:endParaRPr lang="en-US"/>
        </a:p>
      </dgm:t>
    </dgm:pt>
    <dgm:pt modelId="{0B963C52-3794-43CB-9FD4-E3FC93F75AD5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Spending: June 16 2023 to June 15 2024</a:t>
          </a:r>
        </a:p>
      </dgm:t>
    </dgm:pt>
    <dgm:pt modelId="{E4E3EC1A-5A16-463E-9A99-AF791FEE8111}" type="parTrans" cxnId="{FDD24DC4-BE25-4399-95A0-F5F40320609A}">
      <dgm:prSet/>
      <dgm:spPr/>
      <dgm:t>
        <a:bodyPr/>
        <a:lstStyle/>
        <a:p>
          <a:endParaRPr lang="en-US"/>
        </a:p>
      </dgm:t>
    </dgm:pt>
    <dgm:pt modelId="{F55CA9D5-A14F-4C5A-BF4D-0A6D68BFA4B8}" type="sibTrans" cxnId="{FDD24DC4-BE25-4399-95A0-F5F40320609A}">
      <dgm:prSet/>
      <dgm:spPr/>
      <dgm:t>
        <a:bodyPr/>
        <a:lstStyle/>
        <a:p>
          <a:endParaRPr lang="en-US"/>
        </a:p>
      </dgm:t>
    </dgm:pt>
    <dgm:pt modelId="{D896F524-0CAA-4723-97B1-BDAFCA452328}" type="pres">
      <dgm:prSet presAssocID="{F216A759-A2BF-498B-A3EC-08F328130C65}" presName="root" presStyleCnt="0">
        <dgm:presLayoutVars>
          <dgm:dir/>
          <dgm:resizeHandles val="exact"/>
        </dgm:presLayoutVars>
      </dgm:prSet>
      <dgm:spPr/>
    </dgm:pt>
    <dgm:pt modelId="{9B568BE1-9A81-4B7B-9EA8-B8D7FE9A7735}" type="pres">
      <dgm:prSet presAssocID="{F2F2C47E-E688-4851-B477-7C0F67293413}" presName="compNode" presStyleCnt="0"/>
      <dgm:spPr/>
    </dgm:pt>
    <dgm:pt modelId="{EBEA26CE-228A-4006-80FD-AFE98727FAE4}" type="pres">
      <dgm:prSet presAssocID="{F2F2C47E-E688-4851-B477-7C0F67293413}" presName="bgRect" presStyleLbl="bgShp" presStyleIdx="0" presStyleCnt="4"/>
      <dgm:spPr>
        <a:solidFill>
          <a:schemeClr val="accent2">
            <a:lumMod val="50000"/>
          </a:schemeClr>
        </a:solidFill>
      </dgm:spPr>
    </dgm:pt>
    <dgm:pt modelId="{1984EB66-EF64-4DB9-8DE2-D26017F4BBF8}" type="pres">
      <dgm:prSet presAssocID="{F2F2C47E-E688-4851-B477-7C0F6729341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9E41F053-A65F-4173-95BA-2E5A6C118916}" type="pres">
      <dgm:prSet presAssocID="{F2F2C47E-E688-4851-B477-7C0F67293413}" presName="spaceRect" presStyleCnt="0"/>
      <dgm:spPr/>
    </dgm:pt>
    <dgm:pt modelId="{2866EC2D-7C06-4F3E-9167-EF09D71E595B}" type="pres">
      <dgm:prSet presAssocID="{F2F2C47E-E688-4851-B477-7C0F67293413}" presName="parTx" presStyleLbl="revTx" presStyleIdx="0" presStyleCnt="4">
        <dgm:presLayoutVars>
          <dgm:chMax val="0"/>
          <dgm:chPref val="0"/>
        </dgm:presLayoutVars>
      </dgm:prSet>
      <dgm:spPr/>
    </dgm:pt>
    <dgm:pt modelId="{02996C7A-31A4-4010-8C99-91626153C3F5}" type="pres">
      <dgm:prSet presAssocID="{F29D4A75-D5FF-43A2-9F0F-30104EEEB331}" presName="sibTrans" presStyleCnt="0"/>
      <dgm:spPr/>
    </dgm:pt>
    <dgm:pt modelId="{37F67116-F182-40DE-ABE1-D8357F2CE25F}" type="pres">
      <dgm:prSet presAssocID="{D4E12046-34EA-4DD8-915F-A641B1A91657}" presName="compNode" presStyleCnt="0"/>
      <dgm:spPr/>
    </dgm:pt>
    <dgm:pt modelId="{658BD785-B293-4CB4-8771-03145E3679ED}" type="pres">
      <dgm:prSet presAssocID="{D4E12046-34EA-4DD8-915F-A641B1A91657}" presName="bgRect" presStyleLbl="bgShp" presStyleIdx="1" presStyleCnt="4"/>
      <dgm:spPr>
        <a:solidFill>
          <a:schemeClr val="accent2">
            <a:lumMod val="50000"/>
          </a:schemeClr>
        </a:solidFill>
      </dgm:spPr>
    </dgm:pt>
    <dgm:pt modelId="{9BFBBCC0-9635-4342-B662-FB225846D080}" type="pres">
      <dgm:prSet presAssocID="{D4E12046-34EA-4DD8-915F-A641B1A916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268020F-70DF-4CF5-9778-28A38E12A79D}" type="pres">
      <dgm:prSet presAssocID="{D4E12046-34EA-4DD8-915F-A641B1A91657}" presName="spaceRect" presStyleCnt="0"/>
      <dgm:spPr/>
    </dgm:pt>
    <dgm:pt modelId="{E2E31AF0-EF05-40F7-8093-358B7D3AF568}" type="pres">
      <dgm:prSet presAssocID="{D4E12046-34EA-4DD8-915F-A641B1A91657}" presName="parTx" presStyleLbl="revTx" presStyleIdx="1" presStyleCnt="4">
        <dgm:presLayoutVars>
          <dgm:chMax val="0"/>
          <dgm:chPref val="0"/>
        </dgm:presLayoutVars>
      </dgm:prSet>
      <dgm:spPr/>
    </dgm:pt>
    <dgm:pt modelId="{2DDCECDC-6789-4AEF-AF44-11E3D5B6BBD8}" type="pres">
      <dgm:prSet presAssocID="{7D1DB9E1-87CF-452D-AF57-EA9221DA74EE}" presName="sibTrans" presStyleCnt="0"/>
      <dgm:spPr/>
    </dgm:pt>
    <dgm:pt modelId="{51F9B119-76C9-4FF8-AE15-FE1BF7270D5F}" type="pres">
      <dgm:prSet presAssocID="{A17225D4-DD19-4600-9209-E32F2CE023BA}" presName="compNode" presStyleCnt="0"/>
      <dgm:spPr/>
    </dgm:pt>
    <dgm:pt modelId="{C4DCBACC-211B-488E-AE4D-BCCD9419D8FB}" type="pres">
      <dgm:prSet presAssocID="{A17225D4-DD19-4600-9209-E32F2CE023BA}" presName="bgRect" presStyleLbl="bgShp" presStyleIdx="2" presStyleCnt="4"/>
      <dgm:spPr>
        <a:solidFill>
          <a:schemeClr val="accent2">
            <a:lumMod val="50000"/>
          </a:schemeClr>
        </a:solidFill>
      </dgm:spPr>
    </dgm:pt>
    <dgm:pt modelId="{4B411123-B640-4CB2-BE34-F86264361977}" type="pres">
      <dgm:prSet presAssocID="{A17225D4-DD19-4600-9209-E32F2CE023B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2521A043-9053-42C1-BDB1-55E173664C3A}" type="pres">
      <dgm:prSet presAssocID="{A17225D4-DD19-4600-9209-E32F2CE023BA}" presName="spaceRect" presStyleCnt="0"/>
      <dgm:spPr/>
    </dgm:pt>
    <dgm:pt modelId="{F05376EC-A223-4C79-94F1-28E4AE903E7C}" type="pres">
      <dgm:prSet presAssocID="{A17225D4-DD19-4600-9209-E32F2CE023BA}" presName="parTx" presStyleLbl="revTx" presStyleIdx="2" presStyleCnt="4">
        <dgm:presLayoutVars>
          <dgm:chMax val="0"/>
          <dgm:chPref val="0"/>
        </dgm:presLayoutVars>
      </dgm:prSet>
      <dgm:spPr/>
    </dgm:pt>
    <dgm:pt modelId="{3AE61AB1-853E-4A3B-877F-18782070670E}" type="pres">
      <dgm:prSet presAssocID="{E2178203-66AE-480F-97CE-DC226E13C309}" presName="sibTrans" presStyleCnt="0"/>
      <dgm:spPr/>
    </dgm:pt>
    <dgm:pt modelId="{EA9FE822-5F22-48D1-B5E2-4F2CA670ED87}" type="pres">
      <dgm:prSet presAssocID="{0B963C52-3794-43CB-9FD4-E3FC93F75AD5}" presName="compNode" presStyleCnt="0"/>
      <dgm:spPr/>
    </dgm:pt>
    <dgm:pt modelId="{2FCB690D-5C03-4F43-91A2-0139E5C7111E}" type="pres">
      <dgm:prSet presAssocID="{0B963C52-3794-43CB-9FD4-E3FC93F75AD5}" presName="bgRect" presStyleLbl="bgShp" presStyleIdx="3" presStyleCnt="4"/>
      <dgm:spPr>
        <a:solidFill>
          <a:schemeClr val="accent2">
            <a:lumMod val="50000"/>
          </a:schemeClr>
        </a:solidFill>
      </dgm:spPr>
    </dgm:pt>
    <dgm:pt modelId="{E5708006-8B1D-4FD4-9545-3722127DC8E4}" type="pres">
      <dgm:prSet presAssocID="{0B963C52-3794-43CB-9FD4-E3FC93F75AD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AFDE2537-F23C-4439-B50E-7C7363FDF0F7}" type="pres">
      <dgm:prSet presAssocID="{0B963C52-3794-43CB-9FD4-E3FC93F75AD5}" presName="spaceRect" presStyleCnt="0"/>
      <dgm:spPr/>
    </dgm:pt>
    <dgm:pt modelId="{01BF7CB0-9215-4FDD-AFDA-4D2E70EBDA19}" type="pres">
      <dgm:prSet presAssocID="{0B963C52-3794-43CB-9FD4-E3FC93F75AD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19AAE3B-C938-4735-A1C3-9DA1CF0984B2}" srcId="{F216A759-A2BF-498B-A3EC-08F328130C65}" destId="{A17225D4-DD19-4600-9209-E32F2CE023BA}" srcOrd="2" destOrd="0" parTransId="{2FB8DE14-1A77-4A43-9EE8-B7DCE9EB51A1}" sibTransId="{E2178203-66AE-480F-97CE-DC226E13C309}"/>
    <dgm:cxn modelId="{2D0BB056-E49C-426E-B9BC-BE834913AB7E}" type="presOf" srcId="{F2F2C47E-E688-4851-B477-7C0F67293413}" destId="{2866EC2D-7C06-4F3E-9167-EF09D71E595B}" srcOrd="0" destOrd="0" presId="urn:microsoft.com/office/officeart/2018/2/layout/IconVerticalSolidList"/>
    <dgm:cxn modelId="{E125099E-9438-4C7D-89F2-2AFEC319CBE2}" type="presOf" srcId="{A17225D4-DD19-4600-9209-E32F2CE023BA}" destId="{F05376EC-A223-4C79-94F1-28E4AE903E7C}" srcOrd="0" destOrd="0" presId="urn:microsoft.com/office/officeart/2018/2/layout/IconVerticalSolidList"/>
    <dgm:cxn modelId="{22EEAAA4-A698-4A1E-AB37-410C2B957CDC}" srcId="{F216A759-A2BF-498B-A3EC-08F328130C65}" destId="{F2F2C47E-E688-4851-B477-7C0F67293413}" srcOrd="0" destOrd="0" parTransId="{9EDF51D8-539C-482F-9020-9F487161EA89}" sibTransId="{F29D4A75-D5FF-43A2-9F0F-30104EEEB331}"/>
    <dgm:cxn modelId="{A657F5BA-3F05-427C-900C-72DA872D9599}" type="presOf" srcId="{0B963C52-3794-43CB-9FD4-E3FC93F75AD5}" destId="{01BF7CB0-9215-4FDD-AFDA-4D2E70EBDA19}" srcOrd="0" destOrd="0" presId="urn:microsoft.com/office/officeart/2018/2/layout/IconVerticalSolidList"/>
    <dgm:cxn modelId="{532DC3BF-E82F-4523-A6A4-87168BD4A9AF}" type="presOf" srcId="{F216A759-A2BF-498B-A3EC-08F328130C65}" destId="{D896F524-0CAA-4723-97B1-BDAFCA452328}" srcOrd="0" destOrd="0" presId="urn:microsoft.com/office/officeart/2018/2/layout/IconVerticalSolidList"/>
    <dgm:cxn modelId="{FDD24DC4-BE25-4399-95A0-F5F40320609A}" srcId="{F216A759-A2BF-498B-A3EC-08F328130C65}" destId="{0B963C52-3794-43CB-9FD4-E3FC93F75AD5}" srcOrd="3" destOrd="0" parTransId="{E4E3EC1A-5A16-463E-9A99-AF791FEE8111}" sibTransId="{F55CA9D5-A14F-4C5A-BF4D-0A6D68BFA4B8}"/>
    <dgm:cxn modelId="{B25E27C7-A42E-4E93-95F7-B913DFE2D325}" type="presOf" srcId="{D4E12046-34EA-4DD8-915F-A641B1A91657}" destId="{E2E31AF0-EF05-40F7-8093-358B7D3AF568}" srcOrd="0" destOrd="0" presId="urn:microsoft.com/office/officeart/2018/2/layout/IconVerticalSolidList"/>
    <dgm:cxn modelId="{EC8027DB-BC0E-457B-935A-021C08672601}" srcId="{F216A759-A2BF-498B-A3EC-08F328130C65}" destId="{D4E12046-34EA-4DD8-915F-A641B1A91657}" srcOrd="1" destOrd="0" parTransId="{1BBBA413-49AF-40D0-B2ED-54FD17239D69}" sibTransId="{7D1DB9E1-87CF-452D-AF57-EA9221DA74EE}"/>
    <dgm:cxn modelId="{82DC2892-E6F5-4872-9A67-EA9AD2936B32}" type="presParOf" srcId="{D896F524-0CAA-4723-97B1-BDAFCA452328}" destId="{9B568BE1-9A81-4B7B-9EA8-B8D7FE9A7735}" srcOrd="0" destOrd="0" presId="urn:microsoft.com/office/officeart/2018/2/layout/IconVerticalSolidList"/>
    <dgm:cxn modelId="{8A060CB3-B5C8-49F3-8838-8644BA5C750F}" type="presParOf" srcId="{9B568BE1-9A81-4B7B-9EA8-B8D7FE9A7735}" destId="{EBEA26CE-228A-4006-80FD-AFE98727FAE4}" srcOrd="0" destOrd="0" presId="urn:microsoft.com/office/officeart/2018/2/layout/IconVerticalSolidList"/>
    <dgm:cxn modelId="{EBF925F3-C7CB-45B2-BBFA-DFBCA60883A1}" type="presParOf" srcId="{9B568BE1-9A81-4B7B-9EA8-B8D7FE9A7735}" destId="{1984EB66-EF64-4DB9-8DE2-D26017F4BBF8}" srcOrd="1" destOrd="0" presId="urn:microsoft.com/office/officeart/2018/2/layout/IconVerticalSolidList"/>
    <dgm:cxn modelId="{7171CFF9-A89E-4E49-96E1-94E5CE43E7C4}" type="presParOf" srcId="{9B568BE1-9A81-4B7B-9EA8-B8D7FE9A7735}" destId="{9E41F053-A65F-4173-95BA-2E5A6C118916}" srcOrd="2" destOrd="0" presId="urn:microsoft.com/office/officeart/2018/2/layout/IconVerticalSolidList"/>
    <dgm:cxn modelId="{38EC1243-F1CA-4EEC-B2B8-CB6C06D7270B}" type="presParOf" srcId="{9B568BE1-9A81-4B7B-9EA8-B8D7FE9A7735}" destId="{2866EC2D-7C06-4F3E-9167-EF09D71E595B}" srcOrd="3" destOrd="0" presId="urn:microsoft.com/office/officeart/2018/2/layout/IconVerticalSolidList"/>
    <dgm:cxn modelId="{318287B6-2F5C-4371-A8A5-C2F3B6E5C9AA}" type="presParOf" srcId="{D896F524-0CAA-4723-97B1-BDAFCA452328}" destId="{02996C7A-31A4-4010-8C99-91626153C3F5}" srcOrd="1" destOrd="0" presId="urn:microsoft.com/office/officeart/2018/2/layout/IconVerticalSolidList"/>
    <dgm:cxn modelId="{687AF8AC-9899-473F-999C-AD388CC7EC05}" type="presParOf" srcId="{D896F524-0CAA-4723-97B1-BDAFCA452328}" destId="{37F67116-F182-40DE-ABE1-D8357F2CE25F}" srcOrd="2" destOrd="0" presId="urn:microsoft.com/office/officeart/2018/2/layout/IconVerticalSolidList"/>
    <dgm:cxn modelId="{6A0AEDF8-8C94-4611-99D2-4176ACA461C5}" type="presParOf" srcId="{37F67116-F182-40DE-ABE1-D8357F2CE25F}" destId="{658BD785-B293-4CB4-8771-03145E3679ED}" srcOrd="0" destOrd="0" presId="urn:microsoft.com/office/officeart/2018/2/layout/IconVerticalSolidList"/>
    <dgm:cxn modelId="{4CDF0286-41AB-4B76-B2F9-6AB0E05CFD2C}" type="presParOf" srcId="{37F67116-F182-40DE-ABE1-D8357F2CE25F}" destId="{9BFBBCC0-9635-4342-B662-FB225846D080}" srcOrd="1" destOrd="0" presId="urn:microsoft.com/office/officeart/2018/2/layout/IconVerticalSolidList"/>
    <dgm:cxn modelId="{68598BBC-C95E-445E-9F7B-6093FE4BC97F}" type="presParOf" srcId="{37F67116-F182-40DE-ABE1-D8357F2CE25F}" destId="{4268020F-70DF-4CF5-9778-28A38E12A79D}" srcOrd="2" destOrd="0" presId="urn:microsoft.com/office/officeart/2018/2/layout/IconVerticalSolidList"/>
    <dgm:cxn modelId="{673E3681-AA24-4123-8A88-D2B6877C0C5B}" type="presParOf" srcId="{37F67116-F182-40DE-ABE1-D8357F2CE25F}" destId="{E2E31AF0-EF05-40F7-8093-358B7D3AF568}" srcOrd="3" destOrd="0" presId="urn:microsoft.com/office/officeart/2018/2/layout/IconVerticalSolidList"/>
    <dgm:cxn modelId="{44B6CC4D-B626-4939-A487-D4214DAAD88D}" type="presParOf" srcId="{D896F524-0CAA-4723-97B1-BDAFCA452328}" destId="{2DDCECDC-6789-4AEF-AF44-11E3D5B6BBD8}" srcOrd="3" destOrd="0" presId="urn:microsoft.com/office/officeart/2018/2/layout/IconVerticalSolidList"/>
    <dgm:cxn modelId="{876EF3DD-9344-4303-861C-9CDEFA8D821A}" type="presParOf" srcId="{D896F524-0CAA-4723-97B1-BDAFCA452328}" destId="{51F9B119-76C9-4FF8-AE15-FE1BF7270D5F}" srcOrd="4" destOrd="0" presId="urn:microsoft.com/office/officeart/2018/2/layout/IconVerticalSolidList"/>
    <dgm:cxn modelId="{D7B73311-9C07-4BB3-B921-98064E869C7C}" type="presParOf" srcId="{51F9B119-76C9-4FF8-AE15-FE1BF7270D5F}" destId="{C4DCBACC-211B-488E-AE4D-BCCD9419D8FB}" srcOrd="0" destOrd="0" presId="urn:microsoft.com/office/officeart/2018/2/layout/IconVerticalSolidList"/>
    <dgm:cxn modelId="{C1D9C5AA-29E1-4784-B49E-D9BF978C2F85}" type="presParOf" srcId="{51F9B119-76C9-4FF8-AE15-FE1BF7270D5F}" destId="{4B411123-B640-4CB2-BE34-F86264361977}" srcOrd="1" destOrd="0" presId="urn:microsoft.com/office/officeart/2018/2/layout/IconVerticalSolidList"/>
    <dgm:cxn modelId="{E71BDC0F-1CF5-47D1-9E9A-D28DEA910C3E}" type="presParOf" srcId="{51F9B119-76C9-4FF8-AE15-FE1BF7270D5F}" destId="{2521A043-9053-42C1-BDB1-55E173664C3A}" srcOrd="2" destOrd="0" presId="urn:microsoft.com/office/officeart/2018/2/layout/IconVerticalSolidList"/>
    <dgm:cxn modelId="{3EB24565-3782-4A05-A331-57F4E6026A36}" type="presParOf" srcId="{51F9B119-76C9-4FF8-AE15-FE1BF7270D5F}" destId="{F05376EC-A223-4C79-94F1-28E4AE903E7C}" srcOrd="3" destOrd="0" presId="urn:microsoft.com/office/officeart/2018/2/layout/IconVerticalSolidList"/>
    <dgm:cxn modelId="{0904EE12-3AA5-4B66-86DD-B23158757896}" type="presParOf" srcId="{D896F524-0CAA-4723-97B1-BDAFCA452328}" destId="{3AE61AB1-853E-4A3B-877F-18782070670E}" srcOrd="5" destOrd="0" presId="urn:microsoft.com/office/officeart/2018/2/layout/IconVerticalSolidList"/>
    <dgm:cxn modelId="{3F8B12C4-0CC5-488D-B510-28D49F2AF046}" type="presParOf" srcId="{D896F524-0CAA-4723-97B1-BDAFCA452328}" destId="{EA9FE822-5F22-48D1-B5E2-4F2CA670ED87}" srcOrd="6" destOrd="0" presId="urn:microsoft.com/office/officeart/2018/2/layout/IconVerticalSolidList"/>
    <dgm:cxn modelId="{3BD1B72B-1D78-4A5F-A915-1361977843D6}" type="presParOf" srcId="{EA9FE822-5F22-48D1-B5E2-4F2CA670ED87}" destId="{2FCB690D-5C03-4F43-91A2-0139E5C7111E}" srcOrd="0" destOrd="0" presId="urn:microsoft.com/office/officeart/2018/2/layout/IconVerticalSolidList"/>
    <dgm:cxn modelId="{FD8EC328-8E19-4D8E-9F2B-07CDC445025D}" type="presParOf" srcId="{EA9FE822-5F22-48D1-B5E2-4F2CA670ED87}" destId="{E5708006-8B1D-4FD4-9545-3722127DC8E4}" srcOrd="1" destOrd="0" presId="urn:microsoft.com/office/officeart/2018/2/layout/IconVerticalSolidList"/>
    <dgm:cxn modelId="{F00361A0-FD8A-4CA5-AA43-9FC2922AEE2F}" type="presParOf" srcId="{EA9FE822-5F22-48D1-B5E2-4F2CA670ED87}" destId="{AFDE2537-F23C-4439-B50E-7C7363FDF0F7}" srcOrd="2" destOrd="0" presId="urn:microsoft.com/office/officeart/2018/2/layout/IconVerticalSolidList"/>
    <dgm:cxn modelId="{0CA70C53-FE29-4E87-B3DF-DE579E05B04D}" type="presParOf" srcId="{EA9FE822-5F22-48D1-B5E2-4F2CA670ED87}" destId="{01BF7CB0-9215-4FDD-AFDA-4D2E70EBDA19}" srcOrd="3" destOrd="0" presId="urn:microsoft.com/office/officeart/2018/2/layout/IconVerticalSolidList"/>
  </dgm:cxnLst>
  <dgm:bg>
    <a:solidFill>
      <a:srgbClr val="0009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921CC5-6734-494B-8A39-33111CB4F82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64B717-0232-4BBE-98C9-A3C99143BF4D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The </a:t>
          </a:r>
          <a:r>
            <a:rPr lang="en-US" dirty="0">
              <a:solidFill>
                <a:srgbClr val="FFFF00"/>
              </a:solidFill>
            </a:rPr>
            <a:t>quality</a:t>
          </a:r>
          <a:r>
            <a:rPr lang="en-US" dirty="0"/>
            <a:t> of the proposal in relation to the award criteria</a:t>
          </a:r>
        </a:p>
      </dgm:t>
    </dgm:pt>
    <dgm:pt modelId="{FC59DC7C-398F-4F94-884E-B6417B85C4F1}" type="parTrans" cxnId="{1A1358B3-5C55-431C-B884-EECE09DF3741}">
      <dgm:prSet/>
      <dgm:spPr/>
      <dgm:t>
        <a:bodyPr/>
        <a:lstStyle/>
        <a:p>
          <a:endParaRPr lang="en-US"/>
        </a:p>
      </dgm:t>
    </dgm:pt>
    <dgm:pt modelId="{DAD08F56-8952-48AA-9C6C-6B417908BF0D}" type="sibTrans" cxnId="{1A1358B3-5C55-431C-B884-EECE09DF3741}">
      <dgm:prSet/>
      <dgm:spPr/>
      <dgm:t>
        <a:bodyPr/>
        <a:lstStyle/>
        <a:p>
          <a:endParaRPr lang="en-US"/>
        </a:p>
      </dgm:t>
    </dgm:pt>
    <dgm:pt modelId="{D92FACA3-1A0C-4DAA-9BA5-06CF33D00A80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The </a:t>
          </a:r>
          <a:r>
            <a:rPr lang="en-US" dirty="0">
              <a:solidFill>
                <a:srgbClr val="FFFF00"/>
              </a:solidFill>
            </a:rPr>
            <a:t>completeness</a:t>
          </a:r>
          <a:r>
            <a:rPr lang="en-US" dirty="0"/>
            <a:t> of the information in the description and budget</a:t>
          </a:r>
        </a:p>
      </dgm:t>
    </dgm:pt>
    <dgm:pt modelId="{517741D0-31C2-40C5-806A-19948C1309FA}" type="parTrans" cxnId="{BAE87AAB-8E09-4853-AC86-B92D0FBF7193}">
      <dgm:prSet/>
      <dgm:spPr/>
      <dgm:t>
        <a:bodyPr/>
        <a:lstStyle/>
        <a:p>
          <a:endParaRPr lang="en-US"/>
        </a:p>
      </dgm:t>
    </dgm:pt>
    <dgm:pt modelId="{2E7E5CFE-F23D-4F2E-83A4-6F5D9AF5A992}" type="sibTrans" cxnId="{BAE87AAB-8E09-4853-AC86-B92D0FBF7193}">
      <dgm:prSet/>
      <dgm:spPr/>
      <dgm:t>
        <a:bodyPr/>
        <a:lstStyle/>
        <a:p>
          <a:endParaRPr lang="en-US"/>
        </a:p>
      </dgm:t>
    </dgm:pt>
    <dgm:pt modelId="{642A66C7-9BD0-4F4F-9A99-AA93232624C8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The anticipated </a:t>
          </a:r>
          <a:r>
            <a:rPr lang="en-US" dirty="0">
              <a:solidFill>
                <a:srgbClr val="FFFF00"/>
              </a:solidFill>
            </a:rPr>
            <a:t>outcomes and likely success</a:t>
          </a:r>
          <a:r>
            <a:rPr lang="en-US" dirty="0"/>
            <a:t> given budget and timeline</a:t>
          </a:r>
        </a:p>
      </dgm:t>
    </dgm:pt>
    <dgm:pt modelId="{84B8A2C0-32D6-45E5-A31A-3BA7C4A0C110}" type="parTrans" cxnId="{28091CDF-FB04-4850-9622-0193DA5C643C}">
      <dgm:prSet/>
      <dgm:spPr/>
      <dgm:t>
        <a:bodyPr/>
        <a:lstStyle/>
        <a:p>
          <a:endParaRPr lang="en-US"/>
        </a:p>
      </dgm:t>
    </dgm:pt>
    <dgm:pt modelId="{3552FFDE-0D85-4B14-B3C5-1A01FBFC73BD}" type="sibTrans" cxnId="{28091CDF-FB04-4850-9622-0193DA5C643C}">
      <dgm:prSet/>
      <dgm:spPr/>
      <dgm:t>
        <a:bodyPr/>
        <a:lstStyle/>
        <a:p>
          <a:endParaRPr lang="en-US"/>
        </a:p>
      </dgm:t>
    </dgm:pt>
    <dgm:pt modelId="{FEA15511-D621-49B4-8E0F-812EAA768486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dirty="0"/>
            <a:t>The potential </a:t>
          </a:r>
          <a:r>
            <a:rPr lang="en-US" dirty="0">
              <a:solidFill>
                <a:srgbClr val="FFFF00"/>
              </a:solidFill>
            </a:rPr>
            <a:t>impact</a:t>
          </a:r>
          <a:r>
            <a:rPr lang="en-US" dirty="0"/>
            <a:t> of the project or future work</a:t>
          </a:r>
        </a:p>
      </dgm:t>
    </dgm:pt>
    <dgm:pt modelId="{59FB74B4-AE6B-4E56-B756-44F88FB3CFE9}" type="parTrans" cxnId="{EDD4482D-0443-440B-8D87-5FF39702F598}">
      <dgm:prSet/>
      <dgm:spPr/>
      <dgm:t>
        <a:bodyPr/>
        <a:lstStyle/>
        <a:p>
          <a:endParaRPr lang="en-US"/>
        </a:p>
      </dgm:t>
    </dgm:pt>
    <dgm:pt modelId="{994E3A79-D9FC-4EB1-8ADD-EF66CCBEFB9B}" type="sibTrans" cxnId="{EDD4482D-0443-440B-8D87-5FF39702F598}">
      <dgm:prSet/>
      <dgm:spPr/>
      <dgm:t>
        <a:bodyPr/>
        <a:lstStyle/>
        <a:p>
          <a:endParaRPr lang="en-US"/>
        </a:p>
      </dgm:t>
    </dgm:pt>
    <dgm:pt modelId="{D59808EB-59D9-254E-9389-1DCD9E9BA544}" type="pres">
      <dgm:prSet presAssocID="{F0921CC5-6734-494B-8A39-33111CB4F821}" presName="linear" presStyleCnt="0">
        <dgm:presLayoutVars>
          <dgm:animLvl val="lvl"/>
          <dgm:resizeHandles val="exact"/>
        </dgm:presLayoutVars>
      </dgm:prSet>
      <dgm:spPr/>
    </dgm:pt>
    <dgm:pt modelId="{1C92E1E1-1B46-2545-AF6B-3E43B11DB295}" type="pres">
      <dgm:prSet presAssocID="{FB64B717-0232-4BBE-98C9-A3C99143BF4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01B6490-04BD-2E46-BAD4-90A4C49A3891}" type="pres">
      <dgm:prSet presAssocID="{DAD08F56-8952-48AA-9C6C-6B417908BF0D}" presName="spacer" presStyleCnt="0"/>
      <dgm:spPr/>
    </dgm:pt>
    <dgm:pt modelId="{E5129110-5E18-6541-B2D4-403CEEA38A78}" type="pres">
      <dgm:prSet presAssocID="{D92FACA3-1A0C-4DAA-9BA5-06CF33D00A8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16118AE-FB3E-D34B-B582-63EA98662856}" type="pres">
      <dgm:prSet presAssocID="{2E7E5CFE-F23D-4F2E-83A4-6F5D9AF5A992}" presName="spacer" presStyleCnt="0"/>
      <dgm:spPr/>
    </dgm:pt>
    <dgm:pt modelId="{8CE9E24E-C6F4-124B-A30B-C1594956D8AC}" type="pres">
      <dgm:prSet presAssocID="{642A66C7-9BD0-4F4F-9A99-AA93232624C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FB91728-12E6-BE44-A08C-AE6D748DB21A}" type="pres">
      <dgm:prSet presAssocID="{3552FFDE-0D85-4B14-B3C5-1A01FBFC73BD}" presName="spacer" presStyleCnt="0"/>
      <dgm:spPr/>
    </dgm:pt>
    <dgm:pt modelId="{2108718D-8C57-4B48-A063-C596564F12E6}" type="pres">
      <dgm:prSet presAssocID="{FEA15511-D621-49B4-8E0F-812EAA76848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CEB2D1B-0872-314B-925F-6F2ED2FCCBE5}" type="presOf" srcId="{F0921CC5-6734-494B-8A39-33111CB4F821}" destId="{D59808EB-59D9-254E-9389-1DCD9E9BA544}" srcOrd="0" destOrd="0" presId="urn:microsoft.com/office/officeart/2005/8/layout/vList2"/>
    <dgm:cxn modelId="{24992626-E4A2-CF4F-8701-0ADE8ED11974}" type="presOf" srcId="{FB64B717-0232-4BBE-98C9-A3C99143BF4D}" destId="{1C92E1E1-1B46-2545-AF6B-3E43B11DB295}" srcOrd="0" destOrd="0" presId="urn:microsoft.com/office/officeart/2005/8/layout/vList2"/>
    <dgm:cxn modelId="{EDD4482D-0443-440B-8D87-5FF39702F598}" srcId="{F0921CC5-6734-494B-8A39-33111CB4F821}" destId="{FEA15511-D621-49B4-8E0F-812EAA768486}" srcOrd="3" destOrd="0" parTransId="{59FB74B4-AE6B-4E56-B756-44F88FB3CFE9}" sibTransId="{994E3A79-D9FC-4EB1-8ADD-EF66CCBEFB9B}"/>
    <dgm:cxn modelId="{1CD9B14D-61EE-2146-8D01-860C00E7EE18}" type="presOf" srcId="{642A66C7-9BD0-4F4F-9A99-AA93232624C8}" destId="{8CE9E24E-C6F4-124B-A30B-C1594956D8AC}" srcOrd="0" destOrd="0" presId="urn:microsoft.com/office/officeart/2005/8/layout/vList2"/>
    <dgm:cxn modelId="{8F25389A-0F1D-5D44-8DB3-1022629550D7}" type="presOf" srcId="{D92FACA3-1A0C-4DAA-9BA5-06CF33D00A80}" destId="{E5129110-5E18-6541-B2D4-403CEEA38A78}" srcOrd="0" destOrd="0" presId="urn:microsoft.com/office/officeart/2005/8/layout/vList2"/>
    <dgm:cxn modelId="{BAE87AAB-8E09-4853-AC86-B92D0FBF7193}" srcId="{F0921CC5-6734-494B-8A39-33111CB4F821}" destId="{D92FACA3-1A0C-4DAA-9BA5-06CF33D00A80}" srcOrd="1" destOrd="0" parTransId="{517741D0-31C2-40C5-806A-19948C1309FA}" sibTransId="{2E7E5CFE-F23D-4F2E-83A4-6F5D9AF5A992}"/>
    <dgm:cxn modelId="{1A1358B3-5C55-431C-B884-EECE09DF3741}" srcId="{F0921CC5-6734-494B-8A39-33111CB4F821}" destId="{FB64B717-0232-4BBE-98C9-A3C99143BF4D}" srcOrd="0" destOrd="0" parTransId="{FC59DC7C-398F-4F94-884E-B6417B85C4F1}" sibTransId="{DAD08F56-8952-48AA-9C6C-6B417908BF0D}"/>
    <dgm:cxn modelId="{F7C552CB-D306-354C-A545-F9437F30F9D5}" type="presOf" srcId="{FEA15511-D621-49B4-8E0F-812EAA768486}" destId="{2108718D-8C57-4B48-A063-C596564F12E6}" srcOrd="0" destOrd="0" presId="urn:microsoft.com/office/officeart/2005/8/layout/vList2"/>
    <dgm:cxn modelId="{28091CDF-FB04-4850-9622-0193DA5C643C}" srcId="{F0921CC5-6734-494B-8A39-33111CB4F821}" destId="{642A66C7-9BD0-4F4F-9A99-AA93232624C8}" srcOrd="2" destOrd="0" parTransId="{84B8A2C0-32D6-45E5-A31A-3BA7C4A0C110}" sibTransId="{3552FFDE-0D85-4B14-B3C5-1A01FBFC73BD}"/>
    <dgm:cxn modelId="{5BA0C72B-AA42-474C-A635-D68EDF962DC1}" type="presParOf" srcId="{D59808EB-59D9-254E-9389-1DCD9E9BA544}" destId="{1C92E1E1-1B46-2545-AF6B-3E43B11DB295}" srcOrd="0" destOrd="0" presId="urn:microsoft.com/office/officeart/2005/8/layout/vList2"/>
    <dgm:cxn modelId="{AD89732E-4F40-394B-BEAD-F8E8B20E6F4C}" type="presParOf" srcId="{D59808EB-59D9-254E-9389-1DCD9E9BA544}" destId="{401B6490-04BD-2E46-BAD4-90A4C49A3891}" srcOrd="1" destOrd="0" presId="urn:microsoft.com/office/officeart/2005/8/layout/vList2"/>
    <dgm:cxn modelId="{CD753B8E-BA0A-984E-A83A-FBF9E5BE50A7}" type="presParOf" srcId="{D59808EB-59D9-254E-9389-1DCD9E9BA544}" destId="{E5129110-5E18-6541-B2D4-403CEEA38A78}" srcOrd="2" destOrd="0" presId="urn:microsoft.com/office/officeart/2005/8/layout/vList2"/>
    <dgm:cxn modelId="{607F9B6F-58C0-3944-ABEE-7ACA22074153}" type="presParOf" srcId="{D59808EB-59D9-254E-9389-1DCD9E9BA544}" destId="{916118AE-FB3E-D34B-B582-63EA98662856}" srcOrd="3" destOrd="0" presId="urn:microsoft.com/office/officeart/2005/8/layout/vList2"/>
    <dgm:cxn modelId="{8625BC67-5736-AA41-9906-96A622093DF0}" type="presParOf" srcId="{D59808EB-59D9-254E-9389-1DCD9E9BA544}" destId="{8CE9E24E-C6F4-124B-A30B-C1594956D8AC}" srcOrd="4" destOrd="0" presId="urn:microsoft.com/office/officeart/2005/8/layout/vList2"/>
    <dgm:cxn modelId="{C59D834A-7131-5243-A903-66A3F54B38A1}" type="presParOf" srcId="{D59808EB-59D9-254E-9389-1DCD9E9BA544}" destId="{CFB91728-12E6-BE44-A08C-AE6D748DB21A}" srcOrd="5" destOrd="0" presId="urn:microsoft.com/office/officeart/2005/8/layout/vList2"/>
    <dgm:cxn modelId="{C0D5FAF6-9730-2E4B-986B-112D2452A6C5}" type="presParOf" srcId="{D59808EB-59D9-254E-9389-1DCD9E9BA544}" destId="{2108718D-8C57-4B48-A063-C596564F12E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95738-E770-4A3A-8088-B75D5281992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68A3B0-9B0D-437C-8E62-44FD898F3119}">
      <dgm:prSet custT="1"/>
      <dgm:spPr/>
      <dgm:t>
        <a:bodyPr/>
        <a:lstStyle/>
        <a:p>
          <a:pPr>
            <a:defRPr b="1"/>
          </a:pPr>
          <a:r>
            <a:rPr lang="en-US" sz="2800"/>
            <a:t>Quality and Completeness</a:t>
          </a:r>
        </a:p>
      </dgm:t>
    </dgm:pt>
    <dgm:pt modelId="{7FDEB3B1-9423-49AE-9A6C-1E3E087713B8}" type="parTrans" cxnId="{1BD635DD-5F7D-404D-9E35-8A9913E7DBE2}">
      <dgm:prSet/>
      <dgm:spPr/>
      <dgm:t>
        <a:bodyPr/>
        <a:lstStyle/>
        <a:p>
          <a:endParaRPr lang="en-US" sz="2800"/>
        </a:p>
      </dgm:t>
    </dgm:pt>
    <dgm:pt modelId="{283C064D-9E58-49B8-8032-A4290B19BEDD}" type="sibTrans" cxnId="{1BD635DD-5F7D-404D-9E35-8A9913E7DBE2}">
      <dgm:prSet/>
      <dgm:spPr/>
      <dgm:t>
        <a:bodyPr/>
        <a:lstStyle/>
        <a:p>
          <a:endParaRPr lang="en-US" sz="2800"/>
        </a:p>
      </dgm:t>
    </dgm:pt>
    <dgm:pt modelId="{E48FADF7-F587-46B6-AE2D-075A3F0D44D3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• Speak to an interdisciplinary set of colleagues</a:t>
          </a:r>
        </a:p>
      </dgm:t>
    </dgm:pt>
    <dgm:pt modelId="{3BF347F8-A145-444E-9501-33CECDA4D061}" type="parTrans" cxnId="{A95CB1AC-A9DD-4979-9084-729815FE9968}">
      <dgm:prSet/>
      <dgm:spPr/>
      <dgm:t>
        <a:bodyPr/>
        <a:lstStyle/>
        <a:p>
          <a:endParaRPr lang="en-US" sz="2800"/>
        </a:p>
      </dgm:t>
    </dgm:pt>
    <dgm:pt modelId="{022F2110-637F-4FEB-B753-B49FB8B281B0}" type="sibTrans" cxnId="{A95CB1AC-A9DD-4979-9084-729815FE9968}">
      <dgm:prSet/>
      <dgm:spPr/>
      <dgm:t>
        <a:bodyPr/>
        <a:lstStyle/>
        <a:p>
          <a:endParaRPr lang="en-US" sz="2800"/>
        </a:p>
      </dgm:t>
    </dgm:pt>
    <dgm:pt modelId="{5C51F872-8F0B-479F-8607-C613E98C7ED5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• Align your work with the award criteria</a:t>
          </a:r>
        </a:p>
      </dgm:t>
    </dgm:pt>
    <dgm:pt modelId="{83E99196-4179-4AC3-AFFA-5DEA876FAFF1}" type="parTrans" cxnId="{9A36C3DF-67D4-41FB-9082-79E0E55C136D}">
      <dgm:prSet/>
      <dgm:spPr/>
      <dgm:t>
        <a:bodyPr/>
        <a:lstStyle/>
        <a:p>
          <a:endParaRPr lang="en-US" sz="2800"/>
        </a:p>
      </dgm:t>
    </dgm:pt>
    <dgm:pt modelId="{2BFB029F-4DBC-47A2-83AD-4E7BF669E75D}" type="sibTrans" cxnId="{9A36C3DF-67D4-41FB-9082-79E0E55C136D}">
      <dgm:prSet/>
      <dgm:spPr/>
      <dgm:t>
        <a:bodyPr/>
        <a:lstStyle/>
        <a:p>
          <a:endParaRPr lang="en-US" sz="2800"/>
        </a:p>
      </dgm:t>
    </dgm:pt>
    <dgm:pt modelId="{F2A7113B-9CDD-40D5-A092-3039B051F8C5}">
      <dgm:prSet custT="1"/>
      <dgm:spPr/>
      <dgm:t>
        <a:bodyPr/>
        <a:lstStyle/>
        <a:p>
          <a:pPr>
            <a:defRPr b="1"/>
          </a:pPr>
          <a:r>
            <a:rPr lang="en-US" sz="2800"/>
            <a:t>Outcomes and impact</a:t>
          </a:r>
        </a:p>
      </dgm:t>
    </dgm:pt>
    <dgm:pt modelId="{B52D7917-FA69-411D-B9F2-C8AAC1C337FF}" type="parTrans" cxnId="{9FE9723A-CAF3-44C7-91E5-E31AB7404836}">
      <dgm:prSet/>
      <dgm:spPr/>
      <dgm:t>
        <a:bodyPr/>
        <a:lstStyle/>
        <a:p>
          <a:endParaRPr lang="en-US" sz="2800"/>
        </a:p>
      </dgm:t>
    </dgm:pt>
    <dgm:pt modelId="{2C9DF264-D77B-4E98-833D-5B3987CF763C}" type="sibTrans" cxnId="{9FE9723A-CAF3-44C7-91E5-E31AB7404836}">
      <dgm:prSet/>
      <dgm:spPr/>
      <dgm:t>
        <a:bodyPr/>
        <a:lstStyle/>
        <a:p>
          <a:endParaRPr lang="en-US" sz="2800"/>
        </a:p>
      </dgm:t>
    </dgm:pt>
    <dgm:pt modelId="{FB20877B-0AE8-4BCC-9DD1-D672C9B589E2}">
      <dgm:prSet custT="1"/>
      <dgm:spPr/>
      <dgm:t>
        <a:bodyPr/>
        <a:lstStyle/>
        <a:p>
          <a:r>
            <a:rPr lang="en-US" sz="2000" dirty="0"/>
            <a:t>• Immediate impact (exhibition, information collection, </a:t>
          </a:r>
          <a:r>
            <a:rPr lang="en-US" sz="2000" dirty="0" err="1"/>
            <a:t>etc</a:t>
          </a:r>
          <a:r>
            <a:rPr lang="en-US" sz="2000" dirty="0"/>
            <a:t>)</a:t>
          </a:r>
        </a:p>
      </dgm:t>
    </dgm:pt>
    <dgm:pt modelId="{D8233EA1-4D79-471B-95BF-F224D2388F13}" type="parTrans" cxnId="{F8819FE7-415D-419C-A83E-0084F4909C75}">
      <dgm:prSet/>
      <dgm:spPr/>
      <dgm:t>
        <a:bodyPr/>
        <a:lstStyle/>
        <a:p>
          <a:endParaRPr lang="en-US" sz="2800"/>
        </a:p>
      </dgm:t>
    </dgm:pt>
    <dgm:pt modelId="{520497B2-EE02-4036-A4FC-2814D9E2F3D5}" type="sibTrans" cxnId="{F8819FE7-415D-419C-A83E-0084F4909C75}">
      <dgm:prSet/>
      <dgm:spPr/>
      <dgm:t>
        <a:bodyPr/>
        <a:lstStyle/>
        <a:p>
          <a:endParaRPr lang="en-US" sz="2800"/>
        </a:p>
      </dgm:t>
    </dgm:pt>
    <dgm:pt modelId="{21B3F04D-3425-4C30-898F-37B6D53E5993}">
      <dgm:prSet custT="1"/>
      <dgm:spPr/>
      <dgm:t>
        <a:bodyPr/>
        <a:lstStyle/>
        <a:p>
          <a:r>
            <a:rPr lang="en-US" sz="2000" dirty="0"/>
            <a:t>• Longer term impact (series of works, book, bigger proposal, </a:t>
          </a:r>
          <a:r>
            <a:rPr lang="en-US" sz="2000" dirty="0" err="1"/>
            <a:t>etc</a:t>
          </a:r>
          <a:r>
            <a:rPr lang="en-US" sz="2000" dirty="0"/>
            <a:t>)</a:t>
          </a:r>
        </a:p>
      </dgm:t>
    </dgm:pt>
    <dgm:pt modelId="{31F0EDA5-CF9E-4FD4-A67B-972EFEBB1A77}" type="parTrans" cxnId="{4BA5E5C2-5E69-4002-9258-1C4D7F71D3F8}">
      <dgm:prSet/>
      <dgm:spPr/>
      <dgm:t>
        <a:bodyPr/>
        <a:lstStyle/>
        <a:p>
          <a:endParaRPr lang="en-US" sz="2800"/>
        </a:p>
      </dgm:t>
    </dgm:pt>
    <dgm:pt modelId="{D8665122-6FCF-466B-9F12-136E7C3DCD89}" type="sibTrans" cxnId="{4BA5E5C2-5E69-4002-9258-1C4D7F71D3F8}">
      <dgm:prSet/>
      <dgm:spPr/>
      <dgm:t>
        <a:bodyPr/>
        <a:lstStyle/>
        <a:p>
          <a:endParaRPr lang="en-US" sz="2800"/>
        </a:p>
      </dgm:t>
    </dgm:pt>
    <dgm:pt modelId="{440347E9-8A73-4005-9586-2115BBB85C26}">
      <dgm:prSet custT="1"/>
      <dgm:spPr/>
      <dgm:t>
        <a:bodyPr/>
        <a:lstStyle/>
        <a:p>
          <a:pPr>
            <a:defRPr b="1"/>
          </a:pPr>
          <a:r>
            <a:rPr lang="en-US" sz="2800"/>
            <a:t>Budget</a:t>
          </a:r>
        </a:p>
      </dgm:t>
    </dgm:pt>
    <dgm:pt modelId="{30ABA71C-A749-4B75-A44C-98B5D024A774}" type="parTrans" cxnId="{E0388E78-ADEF-43CD-A861-ED3ABEB37A33}">
      <dgm:prSet/>
      <dgm:spPr/>
      <dgm:t>
        <a:bodyPr/>
        <a:lstStyle/>
        <a:p>
          <a:endParaRPr lang="en-US" sz="2800"/>
        </a:p>
      </dgm:t>
    </dgm:pt>
    <dgm:pt modelId="{170A6261-EAEC-42D5-B6FC-ADA2AD7202C9}" type="sibTrans" cxnId="{E0388E78-ADEF-43CD-A861-ED3ABEB37A33}">
      <dgm:prSet/>
      <dgm:spPr/>
      <dgm:t>
        <a:bodyPr/>
        <a:lstStyle/>
        <a:p>
          <a:endParaRPr lang="en-US" sz="2800"/>
        </a:p>
      </dgm:t>
    </dgm:pt>
    <dgm:pt modelId="{28DD3425-DF61-4B6B-AC1F-DC47B6130CAE}">
      <dgm:prSet custT="1"/>
      <dgm:spPr/>
      <dgm:t>
        <a:bodyPr/>
        <a:lstStyle/>
        <a:p>
          <a:r>
            <a:rPr lang="en-US" sz="2000" dirty="0"/>
            <a:t>• Don’t exceed award without documenting other sources</a:t>
          </a:r>
        </a:p>
      </dgm:t>
    </dgm:pt>
    <dgm:pt modelId="{41DEEC56-E20A-4295-A6CA-6A75E22D235F}" type="parTrans" cxnId="{B13C5167-4785-4F39-8120-F3120F56BBD6}">
      <dgm:prSet/>
      <dgm:spPr/>
      <dgm:t>
        <a:bodyPr/>
        <a:lstStyle/>
        <a:p>
          <a:endParaRPr lang="en-US" sz="2800"/>
        </a:p>
      </dgm:t>
    </dgm:pt>
    <dgm:pt modelId="{EC1D3FF4-5762-4743-953D-F93D5C5390F5}" type="sibTrans" cxnId="{B13C5167-4785-4F39-8120-F3120F56BBD6}">
      <dgm:prSet/>
      <dgm:spPr/>
      <dgm:t>
        <a:bodyPr/>
        <a:lstStyle/>
        <a:p>
          <a:endParaRPr lang="en-US" sz="2800"/>
        </a:p>
      </dgm:t>
    </dgm:pt>
    <dgm:pt modelId="{5664106C-6CD9-43BD-A28D-BF8EA9758EE1}">
      <dgm:prSet custT="1"/>
      <dgm:spPr/>
      <dgm:t>
        <a:bodyPr/>
        <a:lstStyle/>
        <a:p>
          <a:r>
            <a:rPr lang="en-US" sz="2000" dirty="0"/>
            <a:t>• Explain scenario if other source does not come through</a:t>
          </a:r>
        </a:p>
      </dgm:t>
    </dgm:pt>
    <dgm:pt modelId="{0E80C6A9-958F-4810-8253-5A8C739DC3B9}" type="parTrans" cxnId="{33B1064C-908D-4538-A946-E9E02ACA87CB}">
      <dgm:prSet/>
      <dgm:spPr/>
      <dgm:t>
        <a:bodyPr/>
        <a:lstStyle/>
        <a:p>
          <a:endParaRPr lang="en-US" sz="2800"/>
        </a:p>
      </dgm:t>
    </dgm:pt>
    <dgm:pt modelId="{2CB279B4-009D-45BF-A515-27181F504EB4}" type="sibTrans" cxnId="{33B1064C-908D-4538-A946-E9E02ACA87CB}">
      <dgm:prSet/>
      <dgm:spPr/>
      <dgm:t>
        <a:bodyPr/>
        <a:lstStyle/>
        <a:p>
          <a:endParaRPr lang="en-US" sz="2800"/>
        </a:p>
      </dgm:t>
    </dgm:pt>
    <dgm:pt modelId="{45E5DFBE-F371-4D37-A798-4089DF0D7ABF}" type="pres">
      <dgm:prSet presAssocID="{10595738-E770-4A3A-8088-B75D52819925}" presName="root" presStyleCnt="0">
        <dgm:presLayoutVars>
          <dgm:dir/>
          <dgm:resizeHandles val="exact"/>
        </dgm:presLayoutVars>
      </dgm:prSet>
      <dgm:spPr/>
    </dgm:pt>
    <dgm:pt modelId="{ED89C841-91D0-4FD1-A0BD-C3543B01332B}" type="pres">
      <dgm:prSet presAssocID="{0C68A3B0-9B0D-437C-8E62-44FD898F3119}" presName="compNode" presStyleCnt="0"/>
      <dgm:spPr/>
    </dgm:pt>
    <dgm:pt modelId="{39B0B8CF-7EC5-402B-932D-0D42E9C71E0F}" type="pres">
      <dgm:prSet presAssocID="{0C68A3B0-9B0D-437C-8E62-44FD898F311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CA46FD6-608B-4F58-BC5F-857E8F45008A}" type="pres">
      <dgm:prSet presAssocID="{0C68A3B0-9B0D-437C-8E62-44FD898F3119}" presName="iconSpace" presStyleCnt="0"/>
      <dgm:spPr/>
    </dgm:pt>
    <dgm:pt modelId="{71C05C1F-30A8-41DD-B770-85CA22C057D8}" type="pres">
      <dgm:prSet presAssocID="{0C68A3B0-9B0D-437C-8E62-44FD898F3119}" presName="parTx" presStyleLbl="revTx" presStyleIdx="0" presStyleCnt="6">
        <dgm:presLayoutVars>
          <dgm:chMax val="0"/>
          <dgm:chPref val="0"/>
        </dgm:presLayoutVars>
      </dgm:prSet>
      <dgm:spPr/>
    </dgm:pt>
    <dgm:pt modelId="{53FD5201-FD18-4B0B-A5D3-17FC89AB7D93}" type="pres">
      <dgm:prSet presAssocID="{0C68A3B0-9B0D-437C-8E62-44FD898F3119}" presName="txSpace" presStyleCnt="0"/>
      <dgm:spPr/>
    </dgm:pt>
    <dgm:pt modelId="{3EC9C793-87E7-446E-B909-BA82F5A24156}" type="pres">
      <dgm:prSet presAssocID="{0C68A3B0-9B0D-437C-8E62-44FD898F3119}" presName="desTx" presStyleLbl="revTx" presStyleIdx="1" presStyleCnt="6">
        <dgm:presLayoutVars/>
      </dgm:prSet>
      <dgm:spPr/>
    </dgm:pt>
    <dgm:pt modelId="{24ECD623-BB7A-4C9C-BC2E-C1A4B4A127A4}" type="pres">
      <dgm:prSet presAssocID="{283C064D-9E58-49B8-8032-A4290B19BEDD}" presName="sibTrans" presStyleCnt="0"/>
      <dgm:spPr/>
    </dgm:pt>
    <dgm:pt modelId="{E165FD75-CDA4-41E4-8407-3D47B0C3DB20}" type="pres">
      <dgm:prSet presAssocID="{F2A7113B-9CDD-40D5-A092-3039B051F8C5}" presName="compNode" presStyleCnt="0"/>
      <dgm:spPr/>
    </dgm:pt>
    <dgm:pt modelId="{7096390C-894A-4BC4-978F-350F2C256C95}" type="pres">
      <dgm:prSet presAssocID="{F2A7113B-9CDD-40D5-A092-3039B051F8C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lm reel"/>
        </a:ext>
      </dgm:extLst>
    </dgm:pt>
    <dgm:pt modelId="{FBC611AB-0656-4E6A-96FE-6D19610734E6}" type="pres">
      <dgm:prSet presAssocID="{F2A7113B-9CDD-40D5-A092-3039B051F8C5}" presName="iconSpace" presStyleCnt="0"/>
      <dgm:spPr/>
    </dgm:pt>
    <dgm:pt modelId="{7B565376-9578-4C51-90BB-338F9EEEB288}" type="pres">
      <dgm:prSet presAssocID="{F2A7113B-9CDD-40D5-A092-3039B051F8C5}" presName="parTx" presStyleLbl="revTx" presStyleIdx="2" presStyleCnt="6">
        <dgm:presLayoutVars>
          <dgm:chMax val="0"/>
          <dgm:chPref val="0"/>
        </dgm:presLayoutVars>
      </dgm:prSet>
      <dgm:spPr/>
    </dgm:pt>
    <dgm:pt modelId="{DA42C1F5-D6F6-4451-8206-DB4230677B3E}" type="pres">
      <dgm:prSet presAssocID="{F2A7113B-9CDD-40D5-A092-3039B051F8C5}" presName="txSpace" presStyleCnt="0"/>
      <dgm:spPr/>
    </dgm:pt>
    <dgm:pt modelId="{BEEFD878-91B1-4219-98B7-6AB493EF2B66}" type="pres">
      <dgm:prSet presAssocID="{F2A7113B-9CDD-40D5-A092-3039B051F8C5}" presName="desTx" presStyleLbl="revTx" presStyleIdx="3" presStyleCnt="6">
        <dgm:presLayoutVars/>
      </dgm:prSet>
      <dgm:spPr/>
    </dgm:pt>
    <dgm:pt modelId="{3FB12C62-DF8F-4B20-8A98-343D260BC369}" type="pres">
      <dgm:prSet presAssocID="{2C9DF264-D77B-4E98-833D-5B3987CF763C}" presName="sibTrans" presStyleCnt="0"/>
      <dgm:spPr/>
    </dgm:pt>
    <dgm:pt modelId="{CC21B977-6CB9-44B3-8A24-B9975CC5D82B}" type="pres">
      <dgm:prSet presAssocID="{440347E9-8A73-4005-9586-2115BBB85C26}" presName="compNode" presStyleCnt="0"/>
      <dgm:spPr/>
    </dgm:pt>
    <dgm:pt modelId="{1D3AA7BE-A66F-4EE1-B9A2-D6223079F429}" type="pres">
      <dgm:prSet presAssocID="{440347E9-8A73-4005-9586-2115BBB85C2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95E35F4-4954-426C-B347-88AD177C1705}" type="pres">
      <dgm:prSet presAssocID="{440347E9-8A73-4005-9586-2115BBB85C26}" presName="iconSpace" presStyleCnt="0"/>
      <dgm:spPr/>
    </dgm:pt>
    <dgm:pt modelId="{D439AA6E-F69D-4A5B-B98B-E6A81A77885D}" type="pres">
      <dgm:prSet presAssocID="{440347E9-8A73-4005-9586-2115BBB85C26}" presName="parTx" presStyleLbl="revTx" presStyleIdx="4" presStyleCnt="6">
        <dgm:presLayoutVars>
          <dgm:chMax val="0"/>
          <dgm:chPref val="0"/>
        </dgm:presLayoutVars>
      </dgm:prSet>
      <dgm:spPr/>
    </dgm:pt>
    <dgm:pt modelId="{4AFD73DF-7702-43E2-8904-6FC27713B007}" type="pres">
      <dgm:prSet presAssocID="{440347E9-8A73-4005-9586-2115BBB85C26}" presName="txSpace" presStyleCnt="0"/>
      <dgm:spPr/>
    </dgm:pt>
    <dgm:pt modelId="{F4431DE2-FD3E-4AA3-8B38-AEB43E69003E}" type="pres">
      <dgm:prSet presAssocID="{440347E9-8A73-4005-9586-2115BBB85C26}" presName="desTx" presStyleLbl="revTx" presStyleIdx="5" presStyleCnt="6">
        <dgm:presLayoutVars/>
      </dgm:prSet>
      <dgm:spPr/>
    </dgm:pt>
  </dgm:ptLst>
  <dgm:cxnLst>
    <dgm:cxn modelId="{0EAFE702-F9A1-4B79-BE80-5C5D9FFEE17D}" type="presOf" srcId="{F2A7113B-9CDD-40D5-A092-3039B051F8C5}" destId="{7B565376-9578-4C51-90BB-338F9EEEB288}" srcOrd="0" destOrd="0" presId="urn:microsoft.com/office/officeart/2018/2/layout/IconLabelDescriptionList"/>
    <dgm:cxn modelId="{219CF031-3BE2-4A1B-9B54-FFFAC6863D02}" type="presOf" srcId="{10595738-E770-4A3A-8088-B75D52819925}" destId="{45E5DFBE-F371-4D37-A798-4089DF0D7ABF}" srcOrd="0" destOrd="0" presId="urn:microsoft.com/office/officeart/2018/2/layout/IconLabelDescriptionList"/>
    <dgm:cxn modelId="{9FE9723A-CAF3-44C7-91E5-E31AB7404836}" srcId="{10595738-E770-4A3A-8088-B75D52819925}" destId="{F2A7113B-9CDD-40D5-A092-3039B051F8C5}" srcOrd="1" destOrd="0" parTransId="{B52D7917-FA69-411D-B9F2-C8AAC1C337FF}" sibTransId="{2C9DF264-D77B-4E98-833D-5B3987CF763C}"/>
    <dgm:cxn modelId="{E6A74441-BDD4-413B-8611-F2B5408F632E}" type="presOf" srcId="{FB20877B-0AE8-4BCC-9DD1-D672C9B589E2}" destId="{BEEFD878-91B1-4219-98B7-6AB493EF2B66}" srcOrd="0" destOrd="0" presId="urn:microsoft.com/office/officeart/2018/2/layout/IconLabelDescriptionList"/>
    <dgm:cxn modelId="{33B1064C-908D-4538-A946-E9E02ACA87CB}" srcId="{440347E9-8A73-4005-9586-2115BBB85C26}" destId="{5664106C-6CD9-43BD-A28D-BF8EA9758EE1}" srcOrd="1" destOrd="0" parTransId="{0E80C6A9-958F-4810-8253-5A8C739DC3B9}" sibTransId="{2CB279B4-009D-45BF-A515-27181F504EB4}"/>
    <dgm:cxn modelId="{B13C5167-4785-4F39-8120-F3120F56BBD6}" srcId="{440347E9-8A73-4005-9586-2115BBB85C26}" destId="{28DD3425-DF61-4B6B-AC1F-DC47B6130CAE}" srcOrd="0" destOrd="0" parTransId="{41DEEC56-E20A-4295-A6CA-6A75E22D235F}" sibTransId="{EC1D3FF4-5762-4743-953D-F93D5C5390F5}"/>
    <dgm:cxn modelId="{2335426F-02D1-4418-80DF-F95C42EA18AA}" type="presOf" srcId="{E48FADF7-F587-46B6-AE2D-075A3F0D44D3}" destId="{3EC9C793-87E7-446E-B909-BA82F5A24156}" srcOrd="0" destOrd="0" presId="urn:microsoft.com/office/officeart/2018/2/layout/IconLabelDescriptionList"/>
    <dgm:cxn modelId="{D22AA56F-F4EE-4A98-9374-A908AB703427}" type="presOf" srcId="{21B3F04D-3425-4C30-898F-37B6D53E5993}" destId="{BEEFD878-91B1-4219-98B7-6AB493EF2B66}" srcOrd="0" destOrd="1" presId="urn:microsoft.com/office/officeart/2018/2/layout/IconLabelDescriptionList"/>
    <dgm:cxn modelId="{E0388E78-ADEF-43CD-A861-ED3ABEB37A33}" srcId="{10595738-E770-4A3A-8088-B75D52819925}" destId="{440347E9-8A73-4005-9586-2115BBB85C26}" srcOrd="2" destOrd="0" parTransId="{30ABA71C-A749-4B75-A44C-98B5D024A774}" sibTransId="{170A6261-EAEC-42D5-B6FC-ADA2AD7202C9}"/>
    <dgm:cxn modelId="{82A58593-E46D-454A-B527-792257B2A66D}" type="presOf" srcId="{5664106C-6CD9-43BD-A28D-BF8EA9758EE1}" destId="{F4431DE2-FD3E-4AA3-8B38-AEB43E69003E}" srcOrd="0" destOrd="1" presId="urn:microsoft.com/office/officeart/2018/2/layout/IconLabelDescriptionList"/>
    <dgm:cxn modelId="{685B739C-E1FF-4ED4-B2F4-2FD15992E7DC}" type="presOf" srcId="{440347E9-8A73-4005-9586-2115BBB85C26}" destId="{D439AA6E-F69D-4A5B-B98B-E6A81A77885D}" srcOrd="0" destOrd="0" presId="urn:microsoft.com/office/officeart/2018/2/layout/IconLabelDescriptionList"/>
    <dgm:cxn modelId="{E3F3189E-ADF2-4D9A-B9E9-F922260E3DBE}" type="presOf" srcId="{28DD3425-DF61-4B6B-AC1F-DC47B6130CAE}" destId="{F4431DE2-FD3E-4AA3-8B38-AEB43E69003E}" srcOrd="0" destOrd="0" presId="urn:microsoft.com/office/officeart/2018/2/layout/IconLabelDescriptionList"/>
    <dgm:cxn modelId="{A95CB1AC-A9DD-4979-9084-729815FE9968}" srcId="{0C68A3B0-9B0D-437C-8E62-44FD898F3119}" destId="{E48FADF7-F587-46B6-AE2D-075A3F0D44D3}" srcOrd="0" destOrd="0" parTransId="{3BF347F8-A145-444E-9501-33CECDA4D061}" sibTransId="{022F2110-637F-4FEB-B753-B49FB8B281B0}"/>
    <dgm:cxn modelId="{D9683BB0-F90C-4E2E-9F14-ECBC62F3962A}" type="presOf" srcId="{5C51F872-8F0B-479F-8607-C613E98C7ED5}" destId="{3EC9C793-87E7-446E-B909-BA82F5A24156}" srcOrd="0" destOrd="1" presId="urn:microsoft.com/office/officeart/2018/2/layout/IconLabelDescriptionList"/>
    <dgm:cxn modelId="{4BA5E5C2-5E69-4002-9258-1C4D7F71D3F8}" srcId="{F2A7113B-9CDD-40D5-A092-3039B051F8C5}" destId="{21B3F04D-3425-4C30-898F-37B6D53E5993}" srcOrd="1" destOrd="0" parTransId="{31F0EDA5-CF9E-4FD4-A67B-972EFEBB1A77}" sibTransId="{D8665122-6FCF-466B-9F12-136E7C3DCD89}"/>
    <dgm:cxn modelId="{1BD635DD-5F7D-404D-9E35-8A9913E7DBE2}" srcId="{10595738-E770-4A3A-8088-B75D52819925}" destId="{0C68A3B0-9B0D-437C-8E62-44FD898F3119}" srcOrd="0" destOrd="0" parTransId="{7FDEB3B1-9423-49AE-9A6C-1E3E087713B8}" sibTransId="{283C064D-9E58-49B8-8032-A4290B19BEDD}"/>
    <dgm:cxn modelId="{9A36C3DF-67D4-41FB-9082-79E0E55C136D}" srcId="{0C68A3B0-9B0D-437C-8E62-44FD898F3119}" destId="{5C51F872-8F0B-479F-8607-C613E98C7ED5}" srcOrd="1" destOrd="0" parTransId="{83E99196-4179-4AC3-AFFA-5DEA876FAFF1}" sibTransId="{2BFB029F-4DBC-47A2-83AD-4E7BF669E75D}"/>
    <dgm:cxn modelId="{F8819FE7-415D-419C-A83E-0084F4909C75}" srcId="{F2A7113B-9CDD-40D5-A092-3039B051F8C5}" destId="{FB20877B-0AE8-4BCC-9DD1-D672C9B589E2}" srcOrd="0" destOrd="0" parTransId="{D8233EA1-4D79-471B-95BF-F224D2388F13}" sibTransId="{520497B2-EE02-4036-A4FC-2814D9E2F3D5}"/>
    <dgm:cxn modelId="{8569D6FB-C780-4A0C-A0BD-460A0D7F9A19}" type="presOf" srcId="{0C68A3B0-9B0D-437C-8E62-44FD898F3119}" destId="{71C05C1F-30A8-41DD-B770-85CA22C057D8}" srcOrd="0" destOrd="0" presId="urn:microsoft.com/office/officeart/2018/2/layout/IconLabelDescriptionList"/>
    <dgm:cxn modelId="{16109D06-AAA8-447A-839A-31BC0770171A}" type="presParOf" srcId="{45E5DFBE-F371-4D37-A798-4089DF0D7ABF}" destId="{ED89C841-91D0-4FD1-A0BD-C3543B01332B}" srcOrd="0" destOrd="0" presId="urn:microsoft.com/office/officeart/2018/2/layout/IconLabelDescriptionList"/>
    <dgm:cxn modelId="{1D6E906C-74EF-4747-B38F-A256CCC5B9EF}" type="presParOf" srcId="{ED89C841-91D0-4FD1-A0BD-C3543B01332B}" destId="{39B0B8CF-7EC5-402B-932D-0D42E9C71E0F}" srcOrd="0" destOrd="0" presId="urn:microsoft.com/office/officeart/2018/2/layout/IconLabelDescriptionList"/>
    <dgm:cxn modelId="{EC3B6E80-E44D-4201-9C52-BA8EE3792407}" type="presParOf" srcId="{ED89C841-91D0-4FD1-A0BD-C3543B01332B}" destId="{CCA46FD6-608B-4F58-BC5F-857E8F45008A}" srcOrd="1" destOrd="0" presId="urn:microsoft.com/office/officeart/2018/2/layout/IconLabelDescriptionList"/>
    <dgm:cxn modelId="{5886434A-93CE-4BDC-A04D-83029C9E626C}" type="presParOf" srcId="{ED89C841-91D0-4FD1-A0BD-C3543B01332B}" destId="{71C05C1F-30A8-41DD-B770-85CA22C057D8}" srcOrd="2" destOrd="0" presId="urn:microsoft.com/office/officeart/2018/2/layout/IconLabelDescriptionList"/>
    <dgm:cxn modelId="{0B61E517-0C04-4E57-AF6A-DCCF23BBDC8E}" type="presParOf" srcId="{ED89C841-91D0-4FD1-A0BD-C3543B01332B}" destId="{53FD5201-FD18-4B0B-A5D3-17FC89AB7D93}" srcOrd="3" destOrd="0" presId="urn:microsoft.com/office/officeart/2018/2/layout/IconLabelDescriptionList"/>
    <dgm:cxn modelId="{2A82553B-889C-4FD1-85B8-218209476996}" type="presParOf" srcId="{ED89C841-91D0-4FD1-A0BD-C3543B01332B}" destId="{3EC9C793-87E7-446E-B909-BA82F5A24156}" srcOrd="4" destOrd="0" presId="urn:microsoft.com/office/officeart/2018/2/layout/IconLabelDescriptionList"/>
    <dgm:cxn modelId="{D2CF30DC-C3FF-4DCC-AF7B-9B36761608F3}" type="presParOf" srcId="{45E5DFBE-F371-4D37-A798-4089DF0D7ABF}" destId="{24ECD623-BB7A-4C9C-BC2E-C1A4B4A127A4}" srcOrd="1" destOrd="0" presId="urn:microsoft.com/office/officeart/2018/2/layout/IconLabelDescriptionList"/>
    <dgm:cxn modelId="{B193A540-5BF1-48C6-9B2F-080B25590B81}" type="presParOf" srcId="{45E5DFBE-F371-4D37-A798-4089DF0D7ABF}" destId="{E165FD75-CDA4-41E4-8407-3D47B0C3DB20}" srcOrd="2" destOrd="0" presId="urn:microsoft.com/office/officeart/2018/2/layout/IconLabelDescriptionList"/>
    <dgm:cxn modelId="{D7FEAFC4-DE45-43EA-A835-164F2E3929C7}" type="presParOf" srcId="{E165FD75-CDA4-41E4-8407-3D47B0C3DB20}" destId="{7096390C-894A-4BC4-978F-350F2C256C95}" srcOrd="0" destOrd="0" presId="urn:microsoft.com/office/officeart/2018/2/layout/IconLabelDescriptionList"/>
    <dgm:cxn modelId="{CAD41013-D322-4597-A56B-67414CF9CBF8}" type="presParOf" srcId="{E165FD75-CDA4-41E4-8407-3D47B0C3DB20}" destId="{FBC611AB-0656-4E6A-96FE-6D19610734E6}" srcOrd="1" destOrd="0" presId="urn:microsoft.com/office/officeart/2018/2/layout/IconLabelDescriptionList"/>
    <dgm:cxn modelId="{2F20F5EC-2F89-45ED-8651-64E856B76DBE}" type="presParOf" srcId="{E165FD75-CDA4-41E4-8407-3D47B0C3DB20}" destId="{7B565376-9578-4C51-90BB-338F9EEEB288}" srcOrd="2" destOrd="0" presId="urn:microsoft.com/office/officeart/2018/2/layout/IconLabelDescriptionList"/>
    <dgm:cxn modelId="{8E192C01-8F09-4D98-8762-A292BF9DDAC4}" type="presParOf" srcId="{E165FD75-CDA4-41E4-8407-3D47B0C3DB20}" destId="{DA42C1F5-D6F6-4451-8206-DB4230677B3E}" srcOrd="3" destOrd="0" presId="urn:microsoft.com/office/officeart/2018/2/layout/IconLabelDescriptionList"/>
    <dgm:cxn modelId="{1F2301D5-1BD5-4492-BA58-D7FCA11D41D8}" type="presParOf" srcId="{E165FD75-CDA4-41E4-8407-3D47B0C3DB20}" destId="{BEEFD878-91B1-4219-98B7-6AB493EF2B66}" srcOrd="4" destOrd="0" presId="urn:microsoft.com/office/officeart/2018/2/layout/IconLabelDescriptionList"/>
    <dgm:cxn modelId="{873B62A8-F016-4C57-A3B5-3750A89A8816}" type="presParOf" srcId="{45E5DFBE-F371-4D37-A798-4089DF0D7ABF}" destId="{3FB12C62-DF8F-4B20-8A98-343D260BC369}" srcOrd="3" destOrd="0" presId="urn:microsoft.com/office/officeart/2018/2/layout/IconLabelDescriptionList"/>
    <dgm:cxn modelId="{6CA8BE30-0CFF-4E6D-B7DD-AD06E8FA24C6}" type="presParOf" srcId="{45E5DFBE-F371-4D37-A798-4089DF0D7ABF}" destId="{CC21B977-6CB9-44B3-8A24-B9975CC5D82B}" srcOrd="4" destOrd="0" presId="urn:microsoft.com/office/officeart/2018/2/layout/IconLabelDescriptionList"/>
    <dgm:cxn modelId="{93E02F05-CA4C-42D9-9633-C5A4F2390BB5}" type="presParOf" srcId="{CC21B977-6CB9-44B3-8A24-B9975CC5D82B}" destId="{1D3AA7BE-A66F-4EE1-B9A2-D6223079F429}" srcOrd="0" destOrd="0" presId="urn:microsoft.com/office/officeart/2018/2/layout/IconLabelDescriptionList"/>
    <dgm:cxn modelId="{89A191EB-2937-4690-B948-8B4051AEC32B}" type="presParOf" srcId="{CC21B977-6CB9-44B3-8A24-B9975CC5D82B}" destId="{B95E35F4-4954-426C-B347-88AD177C1705}" srcOrd="1" destOrd="0" presId="urn:microsoft.com/office/officeart/2018/2/layout/IconLabelDescriptionList"/>
    <dgm:cxn modelId="{3A400943-80AB-424B-A330-2361E26A33EB}" type="presParOf" srcId="{CC21B977-6CB9-44B3-8A24-B9975CC5D82B}" destId="{D439AA6E-F69D-4A5B-B98B-E6A81A77885D}" srcOrd="2" destOrd="0" presId="urn:microsoft.com/office/officeart/2018/2/layout/IconLabelDescriptionList"/>
    <dgm:cxn modelId="{EDEE7DE2-D46A-4E24-9F77-1366E89A38B6}" type="presParOf" srcId="{CC21B977-6CB9-44B3-8A24-B9975CC5D82B}" destId="{4AFD73DF-7702-43E2-8904-6FC27713B007}" srcOrd="3" destOrd="0" presId="urn:microsoft.com/office/officeart/2018/2/layout/IconLabelDescriptionList"/>
    <dgm:cxn modelId="{1F444B78-9ED7-4E2A-93B5-E43C64EC5DF7}" type="presParOf" srcId="{CC21B977-6CB9-44B3-8A24-B9975CC5D82B}" destId="{F4431DE2-FD3E-4AA3-8B38-AEB43E69003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EA26CE-228A-4006-80FD-AFE98727FAE4}">
      <dsp:nvSpPr>
        <dsp:cNvPr id="0" name=""/>
        <dsp:cNvSpPr/>
      </dsp:nvSpPr>
      <dsp:spPr>
        <a:xfrm>
          <a:off x="0" y="1670"/>
          <a:ext cx="5334000" cy="846480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4EB66-EF64-4DB9-8DE2-D26017F4BBF8}">
      <dsp:nvSpPr>
        <dsp:cNvPr id="0" name=""/>
        <dsp:cNvSpPr/>
      </dsp:nvSpPr>
      <dsp:spPr>
        <a:xfrm>
          <a:off x="256060" y="192128"/>
          <a:ext cx="465564" cy="4655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66EC2D-7C06-4F3E-9167-EF09D71E595B}">
      <dsp:nvSpPr>
        <dsp:cNvPr id="0" name=""/>
        <dsp:cNvSpPr/>
      </dsp:nvSpPr>
      <dsp:spPr>
        <a:xfrm>
          <a:off x="977685" y="1670"/>
          <a:ext cx="4356314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6" tIns="89586" rIns="89586" bIns="8958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Due Wed Dec 14 at Noon: Email to Angelica Henderson</a:t>
          </a:r>
        </a:p>
      </dsp:txBody>
      <dsp:txXfrm>
        <a:off x="977685" y="1670"/>
        <a:ext cx="4356314" cy="846480"/>
      </dsp:txXfrm>
    </dsp:sp>
    <dsp:sp modelId="{658BD785-B293-4CB4-8771-03145E3679ED}">
      <dsp:nvSpPr>
        <dsp:cNvPr id="0" name=""/>
        <dsp:cNvSpPr/>
      </dsp:nvSpPr>
      <dsp:spPr>
        <a:xfrm>
          <a:off x="0" y="1059771"/>
          <a:ext cx="5334000" cy="846480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BBCC0-9635-4342-B662-FB225846D080}">
      <dsp:nvSpPr>
        <dsp:cNvPr id="0" name=""/>
        <dsp:cNvSpPr/>
      </dsp:nvSpPr>
      <dsp:spPr>
        <a:xfrm>
          <a:off x="256060" y="1250229"/>
          <a:ext cx="465564" cy="4655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31AF0-EF05-40F7-8093-358B7D3AF568}">
      <dsp:nvSpPr>
        <dsp:cNvPr id="0" name=""/>
        <dsp:cNvSpPr/>
      </dsp:nvSpPr>
      <dsp:spPr>
        <a:xfrm>
          <a:off x="977685" y="1059771"/>
          <a:ext cx="4356314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6" tIns="89586" rIns="89586" bIns="8958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Reviewed by Faculty Advisory Committee</a:t>
          </a:r>
        </a:p>
      </dsp:txBody>
      <dsp:txXfrm>
        <a:off x="977685" y="1059771"/>
        <a:ext cx="4356314" cy="846480"/>
      </dsp:txXfrm>
    </dsp:sp>
    <dsp:sp modelId="{C4DCBACC-211B-488E-AE4D-BCCD9419D8FB}">
      <dsp:nvSpPr>
        <dsp:cNvPr id="0" name=""/>
        <dsp:cNvSpPr/>
      </dsp:nvSpPr>
      <dsp:spPr>
        <a:xfrm>
          <a:off x="0" y="2117872"/>
          <a:ext cx="5334000" cy="846480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11123-B640-4CB2-BE34-F86264361977}">
      <dsp:nvSpPr>
        <dsp:cNvPr id="0" name=""/>
        <dsp:cNvSpPr/>
      </dsp:nvSpPr>
      <dsp:spPr>
        <a:xfrm>
          <a:off x="256060" y="2308330"/>
          <a:ext cx="465564" cy="4655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376EC-A223-4C79-94F1-28E4AE903E7C}">
      <dsp:nvSpPr>
        <dsp:cNvPr id="0" name=""/>
        <dsp:cNvSpPr/>
      </dsp:nvSpPr>
      <dsp:spPr>
        <a:xfrm>
          <a:off x="977685" y="2117872"/>
          <a:ext cx="4356314" cy="8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6" tIns="89586" rIns="89586" bIns="8958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Announcement in February</a:t>
          </a:r>
        </a:p>
      </dsp:txBody>
      <dsp:txXfrm>
        <a:off x="977685" y="2117872"/>
        <a:ext cx="4356314" cy="846480"/>
      </dsp:txXfrm>
    </dsp:sp>
    <dsp:sp modelId="{2FCB690D-5C03-4F43-91A2-0139E5C7111E}">
      <dsp:nvSpPr>
        <dsp:cNvPr id="0" name=""/>
        <dsp:cNvSpPr/>
      </dsp:nvSpPr>
      <dsp:spPr>
        <a:xfrm>
          <a:off x="0" y="3175973"/>
          <a:ext cx="5334000" cy="846480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08006-8B1D-4FD4-9545-3722127DC8E4}">
      <dsp:nvSpPr>
        <dsp:cNvPr id="0" name=""/>
        <dsp:cNvSpPr/>
      </dsp:nvSpPr>
      <dsp:spPr>
        <a:xfrm>
          <a:off x="256060" y="3366432"/>
          <a:ext cx="465564" cy="4655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BF7CB0-9215-4FDD-AFDA-4D2E70EBDA19}">
      <dsp:nvSpPr>
        <dsp:cNvPr id="0" name=""/>
        <dsp:cNvSpPr/>
      </dsp:nvSpPr>
      <dsp:spPr>
        <a:xfrm>
          <a:off x="977685" y="3175973"/>
          <a:ext cx="4356314" cy="846480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6" tIns="89586" rIns="89586" bIns="89586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Spending: June 16 2023 to June 15 2024</a:t>
          </a:r>
        </a:p>
      </dsp:txBody>
      <dsp:txXfrm>
        <a:off x="977685" y="3175973"/>
        <a:ext cx="4356314" cy="846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2E1E1-1B46-2545-AF6B-3E43B11DB295}">
      <dsp:nvSpPr>
        <dsp:cNvPr id="0" name=""/>
        <dsp:cNvSpPr/>
      </dsp:nvSpPr>
      <dsp:spPr>
        <a:xfrm>
          <a:off x="0" y="278944"/>
          <a:ext cx="6403994" cy="1074060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</a:t>
          </a:r>
          <a:r>
            <a:rPr lang="en-US" sz="2700" kern="1200" dirty="0">
              <a:solidFill>
                <a:srgbClr val="FFFF00"/>
              </a:solidFill>
            </a:rPr>
            <a:t>quality</a:t>
          </a:r>
          <a:r>
            <a:rPr lang="en-US" sz="2700" kern="1200" dirty="0"/>
            <a:t> of the proposal in relation to the award criteria</a:t>
          </a:r>
        </a:p>
      </dsp:txBody>
      <dsp:txXfrm>
        <a:off x="52431" y="331375"/>
        <a:ext cx="6299132" cy="969198"/>
      </dsp:txXfrm>
    </dsp:sp>
    <dsp:sp modelId="{E5129110-5E18-6541-B2D4-403CEEA38A78}">
      <dsp:nvSpPr>
        <dsp:cNvPr id="0" name=""/>
        <dsp:cNvSpPr/>
      </dsp:nvSpPr>
      <dsp:spPr>
        <a:xfrm>
          <a:off x="0" y="1430764"/>
          <a:ext cx="6403994" cy="1074060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</a:t>
          </a:r>
          <a:r>
            <a:rPr lang="en-US" sz="2700" kern="1200" dirty="0">
              <a:solidFill>
                <a:srgbClr val="FFFF00"/>
              </a:solidFill>
            </a:rPr>
            <a:t>completeness</a:t>
          </a:r>
          <a:r>
            <a:rPr lang="en-US" sz="2700" kern="1200" dirty="0"/>
            <a:t> of the information in the description and budget</a:t>
          </a:r>
        </a:p>
      </dsp:txBody>
      <dsp:txXfrm>
        <a:off x="52431" y="1483195"/>
        <a:ext cx="6299132" cy="969198"/>
      </dsp:txXfrm>
    </dsp:sp>
    <dsp:sp modelId="{8CE9E24E-C6F4-124B-A30B-C1594956D8AC}">
      <dsp:nvSpPr>
        <dsp:cNvPr id="0" name=""/>
        <dsp:cNvSpPr/>
      </dsp:nvSpPr>
      <dsp:spPr>
        <a:xfrm>
          <a:off x="0" y="2582584"/>
          <a:ext cx="6403994" cy="1074060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anticipated </a:t>
          </a:r>
          <a:r>
            <a:rPr lang="en-US" sz="2700" kern="1200" dirty="0">
              <a:solidFill>
                <a:srgbClr val="FFFF00"/>
              </a:solidFill>
            </a:rPr>
            <a:t>outcomes and likely success</a:t>
          </a:r>
          <a:r>
            <a:rPr lang="en-US" sz="2700" kern="1200" dirty="0"/>
            <a:t> given budget and timeline</a:t>
          </a:r>
        </a:p>
      </dsp:txBody>
      <dsp:txXfrm>
        <a:off x="52431" y="2635015"/>
        <a:ext cx="6299132" cy="969198"/>
      </dsp:txXfrm>
    </dsp:sp>
    <dsp:sp modelId="{2108718D-8C57-4B48-A063-C596564F12E6}">
      <dsp:nvSpPr>
        <dsp:cNvPr id="0" name=""/>
        <dsp:cNvSpPr/>
      </dsp:nvSpPr>
      <dsp:spPr>
        <a:xfrm>
          <a:off x="0" y="3734404"/>
          <a:ext cx="6403994" cy="1074060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potential </a:t>
          </a:r>
          <a:r>
            <a:rPr lang="en-US" sz="2700" kern="1200" dirty="0">
              <a:solidFill>
                <a:srgbClr val="FFFF00"/>
              </a:solidFill>
            </a:rPr>
            <a:t>impact</a:t>
          </a:r>
          <a:r>
            <a:rPr lang="en-US" sz="2700" kern="1200" dirty="0"/>
            <a:t> of the project or future work</a:t>
          </a:r>
        </a:p>
      </dsp:txBody>
      <dsp:txXfrm>
        <a:off x="52431" y="3786835"/>
        <a:ext cx="6299132" cy="96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0B8CF-7EC5-402B-932D-0D42E9C71E0F}">
      <dsp:nvSpPr>
        <dsp:cNvPr id="0" name=""/>
        <dsp:cNvSpPr/>
      </dsp:nvSpPr>
      <dsp:spPr>
        <a:xfrm>
          <a:off x="3605" y="65728"/>
          <a:ext cx="1185679" cy="11856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C05C1F-30A8-41DD-B770-85CA22C057D8}">
      <dsp:nvSpPr>
        <dsp:cNvPr id="0" name=""/>
        <dsp:cNvSpPr/>
      </dsp:nvSpPr>
      <dsp:spPr>
        <a:xfrm>
          <a:off x="3605" y="1424406"/>
          <a:ext cx="3387656" cy="78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Quality and Completeness</a:t>
          </a:r>
        </a:p>
      </dsp:txBody>
      <dsp:txXfrm>
        <a:off x="3605" y="1424406"/>
        <a:ext cx="3387656" cy="789750"/>
      </dsp:txXfrm>
    </dsp:sp>
    <dsp:sp modelId="{3EC9C793-87E7-446E-B909-BA82F5A24156}">
      <dsp:nvSpPr>
        <dsp:cNvPr id="0" name=""/>
        <dsp:cNvSpPr/>
      </dsp:nvSpPr>
      <dsp:spPr>
        <a:xfrm>
          <a:off x="3605" y="2294620"/>
          <a:ext cx="3387656" cy="179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• Speak to an interdisciplinary set of colleagues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• Align your work with the award criteria</a:t>
          </a:r>
        </a:p>
      </dsp:txBody>
      <dsp:txXfrm>
        <a:off x="3605" y="2294620"/>
        <a:ext cx="3387656" cy="1794320"/>
      </dsp:txXfrm>
    </dsp:sp>
    <dsp:sp modelId="{7096390C-894A-4BC4-978F-350F2C256C95}">
      <dsp:nvSpPr>
        <dsp:cNvPr id="0" name=""/>
        <dsp:cNvSpPr/>
      </dsp:nvSpPr>
      <dsp:spPr>
        <a:xfrm>
          <a:off x="3984101" y="65728"/>
          <a:ext cx="1185679" cy="11856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565376-9578-4C51-90BB-338F9EEEB288}">
      <dsp:nvSpPr>
        <dsp:cNvPr id="0" name=""/>
        <dsp:cNvSpPr/>
      </dsp:nvSpPr>
      <dsp:spPr>
        <a:xfrm>
          <a:off x="3984101" y="1424406"/>
          <a:ext cx="3387656" cy="78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Outcomes and impact</a:t>
          </a:r>
        </a:p>
      </dsp:txBody>
      <dsp:txXfrm>
        <a:off x="3984101" y="1424406"/>
        <a:ext cx="3387656" cy="789750"/>
      </dsp:txXfrm>
    </dsp:sp>
    <dsp:sp modelId="{BEEFD878-91B1-4219-98B7-6AB493EF2B66}">
      <dsp:nvSpPr>
        <dsp:cNvPr id="0" name=""/>
        <dsp:cNvSpPr/>
      </dsp:nvSpPr>
      <dsp:spPr>
        <a:xfrm>
          <a:off x="3984101" y="2294620"/>
          <a:ext cx="3387656" cy="179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• Immediate impact (exhibition, information collection, </a:t>
          </a:r>
          <a:r>
            <a:rPr lang="en-US" sz="2000" kern="1200" dirty="0" err="1"/>
            <a:t>etc</a:t>
          </a:r>
          <a:r>
            <a:rPr lang="en-US" sz="2000" kern="1200" dirty="0"/>
            <a:t>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• Longer term impact (series of works, book, bigger proposal, </a:t>
          </a:r>
          <a:r>
            <a:rPr lang="en-US" sz="2000" kern="1200" dirty="0" err="1"/>
            <a:t>etc</a:t>
          </a:r>
          <a:r>
            <a:rPr lang="en-US" sz="2000" kern="1200" dirty="0"/>
            <a:t>)</a:t>
          </a:r>
        </a:p>
      </dsp:txBody>
      <dsp:txXfrm>
        <a:off x="3984101" y="2294620"/>
        <a:ext cx="3387656" cy="1794320"/>
      </dsp:txXfrm>
    </dsp:sp>
    <dsp:sp modelId="{1D3AA7BE-A66F-4EE1-B9A2-D6223079F429}">
      <dsp:nvSpPr>
        <dsp:cNvPr id="0" name=""/>
        <dsp:cNvSpPr/>
      </dsp:nvSpPr>
      <dsp:spPr>
        <a:xfrm>
          <a:off x="7964597" y="65728"/>
          <a:ext cx="1185679" cy="11856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9AA6E-F69D-4A5B-B98B-E6A81A77885D}">
      <dsp:nvSpPr>
        <dsp:cNvPr id="0" name=""/>
        <dsp:cNvSpPr/>
      </dsp:nvSpPr>
      <dsp:spPr>
        <a:xfrm>
          <a:off x="7964597" y="1424406"/>
          <a:ext cx="3387656" cy="78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/>
            <a:t>Budget</a:t>
          </a:r>
        </a:p>
      </dsp:txBody>
      <dsp:txXfrm>
        <a:off x="7964597" y="1424406"/>
        <a:ext cx="3387656" cy="789750"/>
      </dsp:txXfrm>
    </dsp:sp>
    <dsp:sp modelId="{F4431DE2-FD3E-4AA3-8B38-AEB43E69003E}">
      <dsp:nvSpPr>
        <dsp:cNvPr id="0" name=""/>
        <dsp:cNvSpPr/>
      </dsp:nvSpPr>
      <dsp:spPr>
        <a:xfrm>
          <a:off x="7964597" y="2294620"/>
          <a:ext cx="3387656" cy="179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• Don’t exceed award without documenting other sources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• Explain scenario if other source does not come through</a:t>
          </a:r>
        </a:p>
      </dsp:txBody>
      <dsp:txXfrm>
        <a:off x="7964597" y="2294620"/>
        <a:ext cx="3387656" cy="1794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esignfacstaff.uoregon.edu/deans-office/college-of-design-faculty-awards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2D9D-13B4-35F2-99FE-F8B67B596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College of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9CB56-7392-42F1-AE97-10BAACDBF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8328454" cy="12487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Online Research Workshop</a:t>
            </a:r>
          </a:p>
          <a:p>
            <a:r>
              <a:rPr lang="en-US" dirty="0"/>
              <a:t>Organized by Rich Margerum, Associate Dean, College of Design</a:t>
            </a:r>
          </a:p>
          <a:p>
            <a:r>
              <a:rPr lang="en-US" dirty="0" err="1"/>
              <a:t>rdm@uoregon.edu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E9E091-602D-0313-B39E-0397D7ACFBA3}"/>
              </a:ext>
            </a:extLst>
          </p:cNvPr>
          <p:cNvSpPr txBox="1"/>
          <p:nvPr/>
        </p:nvSpPr>
        <p:spPr>
          <a:xfrm>
            <a:off x="3237470" y="5165125"/>
            <a:ext cx="2421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Note: this session will be recorded</a:t>
            </a:r>
          </a:p>
        </p:txBody>
      </p:sp>
    </p:spTree>
    <p:extLst>
      <p:ext uri="{BB962C8B-B14F-4D97-AF65-F5344CB8AC3E}">
        <p14:creationId xmlns:p14="http://schemas.microsoft.com/office/powerpoint/2010/main" val="349561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6135C1-1114-69C9-A296-EFC39373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DSGN Centers and Institutes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CA3291-89A9-44D7-D966-FE018B876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843" y="1754659"/>
            <a:ext cx="5574957" cy="4464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Larger Centers (with DGS staff)</a:t>
            </a:r>
          </a:p>
          <a:p>
            <a:r>
              <a:rPr lang="en-US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IHBE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: Institute for Health in the Built Environment, Energy Studies Building Lab, and Biology and the Built Environment Center (Kevin Van Den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Wymelenberg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), </a:t>
            </a:r>
          </a:p>
          <a:p>
            <a:r>
              <a:rPr lang="en-US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IPRE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: Institute for Policy Research and Engagement (IPRE); Rebecca Lewis, Benjamin Clark, Robert Parker, Josh Bruce)</a:t>
            </a:r>
          </a:p>
          <a:p>
            <a:r>
              <a:rPr lang="en-US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SCI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: Sustainable Cities Institute, Urbanism Next Center, and National Institute for Transportation and Communities (NITC; Marc Schlossberg and Nico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Larco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  <a:p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Pacific Northwest Just Futures Institute for Racial and Climate Justice 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(John Arroyo) Housed in UO Center for Environmental Futures </a:t>
            </a:r>
          </a:p>
          <a:p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4E8E94-C856-8E61-F4B5-89634FC1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754659"/>
            <a:ext cx="5467865" cy="44640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Smaller Centers (supported by DSGN)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APRU (Bart Johnson;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Yekang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Ko)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Baker Lighting Center (Siobhan Rockcastle)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Center for Art Research (Brian Gillis)</a:t>
            </a:r>
          </a:p>
          <a:p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NetZED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Case Study Lab (Alison Kwok) Some grants run through ESBL/IHBE</a:t>
            </a:r>
          </a:p>
          <a:p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TallWood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Design Institute (Judith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Sheine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) Some grants run through ESBL/IHBE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Fuller Initiative for Productive Landscapes (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Liska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 Chan, Michael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Geffel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High Performance Environments Lab (Ihab </a:t>
            </a:r>
            <a:r>
              <a:rPr lang="en-US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Elzeyadi</a:t>
            </a:r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)</a:t>
            </a:r>
          </a:p>
          <a:p>
            <a:r>
              <a:rPr lang="en-US" dirty="0">
                <a:latin typeface="Arial Narrow" panose="020B0604020202020204" pitchFamily="34" charset="0"/>
                <a:cs typeface="Arial Narrow" panose="020B0604020202020204" pitchFamily="34" charset="0"/>
              </a:rPr>
              <a:t>Sports Product Lab (Susan Sokolowski)</a:t>
            </a:r>
          </a:p>
          <a:p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endParaRPr lang="en-US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99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0F774-3BB8-7EA3-7120-F3FA8394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Centers &amp; Institutes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664F-E4FF-560B-EA52-2F086C9A63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give out funding (unless it is a grant they receive)</a:t>
            </a:r>
          </a:p>
          <a:p>
            <a:r>
              <a:rPr lang="en-US" dirty="0"/>
              <a:t>Built around research collaborators in a particular area</a:t>
            </a:r>
          </a:p>
          <a:p>
            <a:r>
              <a:rPr lang="en-US" dirty="0"/>
              <a:t>May have facilities to support work</a:t>
            </a:r>
          </a:p>
          <a:p>
            <a:r>
              <a:rPr lang="en-US" dirty="0"/>
              <a:t>May have networks of funders</a:t>
            </a:r>
          </a:p>
          <a:p>
            <a:r>
              <a:rPr lang="en-US" dirty="0"/>
              <a:t>May have track record with certain funders</a:t>
            </a:r>
          </a:p>
          <a:p>
            <a:r>
              <a:rPr lang="en-US" dirty="0"/>
              <a:t>May have capacity to support grants—depending on ICC return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61DBF-5E78-7D3A-FC94-0A946BA839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1632" y="2384854"/>
            <a:ext cx="4151871" cy="278027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Interested?</a:t>
            </a:r>
          </a:p>
          <a:p>
            <a:r>
              <a:rPr lang="en-US" dirty="0">
                <a:solidFill>
                  <a:srgbClr val="FFFF00"/>
                </a:solidFill>
              </a:rPr>
              <a:t>Research: review web sites to understand their work</a:t>
            </a:r>
          </a:p>
          <a:p>
            <a:r>
              <a:rPr lang="en-US" dirty="0">
                <a:solidFill>
                  <a:srgbClr val="FFFF00"/>
                </a:solidFill>
              </a:rPr>
              <a:t>Reach out: contact leaders to explore ideas</a:t>
            </a:r>
          </a:p>
          <a:p>
            <a:r>
              <a:rPr lang="en-US" dirty="0">
                <a:solidFill>
                  <a:srgbClr val="FFFF00"/>
                </a:solidFill>
              </a:rPr>
              <a:t>Be patient: Collaborative work can take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EE098C-86A0-CCD5-BB56-01122023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8061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734C9-A5D8-67D4-E392-E7628ECD2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0D1CF-94EE-CF1B-3769-BD3681239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9592"/>
            <a:ext cx="10820400" cy="451909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Part 1: Dean’s Research Awards</a:t>
            </a:r>
          </a:p>
          <a:p>
            <a:pPr lvl="1"/>
            <a:r>
              <a:rPr lang="en-US" dirty="0"/>
              <a:t>Awards and criteria</a:t>
            </a:r>
          </a:p>
          <a:p>
            <a:pPr lvl="1"/>
            <a:r>
              <a:rPr lang="en-US" dirty="0"/>
              <a:t>Review process and suggestions</a:t>
            </a:r>
          </a:p>
          <a:p>
            <a:pPr lvl="1"/>
            <a:r>
              <a:rPr lang="en-US" dirty="0"/>
              <a:t>Q&amp;A</a:t>
            </a:r>
          </a:p>
          <a:p>
            <a:pPr lvl="1"/>
            <a:endParaRPr lang="en-US" dirty="0"/>
          </a:p>
          <a:p>
            <a:r>
              <a:rPr lang="en-US" dirty="0"/>
              <a:t>Part 2: DSGN Research Centers and Institutes</a:t>
            </a:r>
          </a:p>
          <a:p>
            <a:pPr lvl="1"/>
            <a:r>
              <a:rPr lang="en-US" dirty="0"/>
              <a:t>Description and roles</a:t>
            </a:r>
          </a:p>
          <a:p>
            <a:pPr lvl="1"/>
            <a:r>
              <a:rPr lang="en-US" dirty="0"/>
              <a:t>Opportunities</a:t>
            </a:r>
          </a:p>
          <a:p>
            <a:pPr lvl="1"/>
            <a:r>
              <a:rPr lang="en-US" dirty="0"/>
              <a:t>Q&amp;A</a:t>
            </a:r>
          </a:p>
          <a:p>
            <a:pPr lvl="1"/>
            <a:endParaRPr lang="en-US" dirty="0"/>
          </a:p>
          <a:p>
            <a:r>
              <a:rPr lang="en-US" dirty="0"/>
              <a:t>Part 3: UO Research Services</a:t>
            </a:r>
          </a:p>
          <a:p>
            <a:pPr lvl="1"/>
            <a:r>
              <a:rPr lang="en-US" dirty="0"/>
              <a:t>Types of services</a:t>
            </a:r>
          </a:p>
          <a:p>
            <a:pPr lvl="1"/>
            <a:r>
              <a:rPr lang="en-US" dirty="0"/>
              <a:t>Contacts and timelines</a:t>
            </a:r>
          </a:p>
          <a:p>
            <a:pPr lvl="1"/>
            <a:r>
              <a:rPr lang="en-US" dirty="0"/>
              <a:t>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3BA35-BE35-A61B-60BD-50CDDED5FC85}"/>
              </a:ext>
            </a:extLst>
          </p:cNvPr>
          <p:cNvSpPr txBox="1"/>
          <p:nvPr/>
        </p:nvSpPr>
        <p:spPr>
          <a:xfrm>
            <a:off x="8983362" y="2407845"/>
            <a:ext cx="2421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Note: this session will be recorded</a:t>
            </a:r>
          </a:p>
        </p:txBody>
      </p:sp>
    </p:spTree>
    <p:extLst>
      <p:ext uri="{BB962C8B-B14F-4D97-AF65-F5344CB8AC3E}">
        <p14:creationId xmlns:p14="http://schemas.microsoft.com/office/powerpoint/2010/main" val="156644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BD73EA-6090-825A-97EC-973CFAE7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5816" y="92965"/>
            <a:ext cx="8610600" cy="1293028"/>
          </a:xfrm>
        </p:spPr>
        <p:txBody>
          <a:bodyPr/>
          <a:lstStyle/>
          <a:p>
            <a:r>
              <a:rPr lang="en-US" dirty="0"/>
              <a:t>College Deans Awards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3B8B32-81D3-5F18-7EF8-35A8A9274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641620"/>
              </p:ext>
            </p:extLst>
          </p:nvPr>
        </p:nvGraphicFramePr>
        <p:xfrm>
          <a:off x="582719" y="1578165"/>
          <a:ext cx="11273697" cy="5186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45393">
                  <a:extLst>
                    <a:ext uri="{9D8B030D-6E8A-4147-A177-3AD203B41FA5}">
                      <a16:colId xmlns:a16="http://schemas.microsoft.com/office/drawing/2014/main" val="42441023"/>
                    </a:ext>
                  </a:extLst>
                </a:gridCol>
                <a:gridCol w="2174790">
                  <a:extLst>
                    <a:ext uri="{9D8B030D-6E8A-4147-A177-3AD203B41FA5}">
                      <a16:colId xmlns:a16="http://schemas.microsoft.com/office/drawing/2014/main" val="3391842163"/>
                    </a:ext>
                  </a:extLst>
                </a:gridCol>
                <a:gridCol w="1853514">
                  <a:extLst>
                    <a:ext uri="{9D8B030D-6E8A-4147-A177-3AD203B41FA5}">
                      <a16:colId xmlns:a16="http://schemas.microsoft.com/office/drawing/2014/main" val="1064239478"/>
                    </a:ext>
                  </a:extLst>
                </a:gridCol>
              </a:tblGrid>
              <a:tr h="3252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Award</a:t>
                      </a:r>
                      <a:endParaRPr lang="en-US" sz="2400" b="1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Award Amounts</a:t>
                      </a:r>
                      <a:endParaRPr lang="en-US" sz="2400" b="1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Eligibility</a:t>
                      </a:r>
                      <a:endParaRPr lang="en-US" sz="2400" b="1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996967"/>
                  </a:ext>
                </a:extLst>
              </a:tr>
              <a:tr h="947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Tinker Hatfield Award for Innovation: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major innovative, collaborative project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Char char="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One Award Max: $25,000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Char char="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All faculty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60085"/>
                  </a:ext>
                </a:extLst>
              </a:tr>
              <a:tr h="947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Scandinavian Design Award: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exploring impact of mid-century modernist design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Char char="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One Award Max: $10,000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Char char=""/>
                      </a:pPr>
                      <a:r>
                        <a:rPr lang="en-US" sz="2400" b="0" i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All faculty</a:t>
                      </a:r>
                      <a:endParaRPr lang="en-US" sz="2400" b="0" i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217116"/>
                  </a:ext>
                </a:extLst>
              </a:tr>
              <a:tr h="650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Dean’s Award: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research or creative work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Char char="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One Award Max: $4,500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Char char=""/>
                      </a:pPr>
                      <a:r>
                        <a:rPr lang="en-US" sz="2400" b="0" i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Pre-tenured faculty only</a:t>
                      </a:r>
                      <a:endParaRPr lang="en-US" sz="2400" b="0" i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658511"/>
                  </a:ext>
                </a:extLst>
              </a:tr>
              <a:tr h="650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 err="1">
                          <a:solidFill>
                            <a:srgbClr val="FFFF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Finrow</a:t>
                      </a:r>
                      <a:r>
                        <a:rPr lang="en-US" sz="2400" b="0" i="0" dirty="0">
                          <a:solidFill>
                            <a:srgbClr val="FFFF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: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research or creative work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Char char="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One Award Max: $4,500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Char char=""/>
                      </a:pPr>
                      <a:r>
                        <a:rPr lang="en-US" sz="2400" b="0" i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Post-tenure faculty only</a:t>
                      </a:r>
                      <a:endParaRPr lang="en-US" sz="2400" b="0" i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68255"/>
                  </a:ext>
                </a:extLst>
              </a:tr>
              <a:tr h="650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Board Fellowship: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working with students on a team-oriented project</a:t>
                      </a:r>
                      <a:r>
                        <a:rPr lang="en-US" sz="2400" b="0" i="0" dirty="0">
                          <a:solidFill>
                            <a:srgbClr val="FFFF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</a:t>
                      </a:r>
                      <a:endParaRPr lang="en-US" sz="2400" b="0" i="0" dirty="0">
                        <a:solidFill>
                          <a:srgbClr val="FFFF00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Char char="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One Award Max: $4,500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Char char="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All faculty 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9956340"/>
                  </a:ext>
                </a:extLst>
              </a:tr>
              <a:tr h="6505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dirty="0">
                          <a:solidFill>
                            <a:srgbClr val="FFFF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Frances </a:t>
                      </a:r>
                      <a:r>
                        <a:rPr lang="en-US" sz="2400" b="0" i="0" dirty="0" err="1">
                          <a:solidFill>
                            <a:srgbClr val="FFFF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Bronet</a:t>
                      </a:r>
                      <a:r>
                        <a:rPr lang="en-US" sz="2400" b="0" i="0" dirty="0">
                          <a:solidFill>
                            <a:srgbClr val="FFFF00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Innovation Award: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research or creative work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Char char=""/>
                      </a:pPr>
                      <a:r>
                        <a:rPr lang="en-US" sz="2400" b="0" i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One Award Max: $4,500</a:t>
                      </a:r>
                      <a:endParaRPr lang="en-US" sz="2400" b="0" i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ahoma" panose="020B0604030504040204" pitchFamily="34" charset="0"/>
                        <a:buChar char=""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effectLst/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All faculty </a:t>
                      </a:r>
                      <a:endParaRPr lang="en-US" sz="2400" b="0" i="0" dirty="0">
                        <a:solidFill>
                          <a:schemeClr val="tx1"/>
                        </a:solidFill>
                        <a:effectLst/>
                        <a:latin typeface="Arial Narrow" panose="020B0604020202020204" pitchFamily="34" charset="0"/>
                        <a:ea typeface="Calibri" panose="020F0502020204030204" pitchFamily="34" charset="0"/>
                        <a:cs typeface="Arial Narrow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5337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0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1AE83-3520-86A1-18F1-E050A547B7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For Tenure Track Faculty</a:t>
            </a:r>
          </a:p>
          <a:p>
            <a:pPr marL="0" indent="0"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Not Eligible:</a:t>
            </a:r>
          </a:p>
          <a:p>
            <a:r>
              <a:rPr lang="en-US" dirty="0"/>
              <a:t>Faculty who resigned, retired, or entered TRP</a:t>
            </a:r>
          </a:p>
          <a:p>
            <a:r>
              <a:rPr lang="en-US" dirty="0"/>
              <a:t>Not under contract by May 2023</a:t>
            </a:r>
          </a:p>
          <a:p>
            <a:r>
              <a:rPr lang="en-US" dirty="0"/>
              <a:t>Not for dissertation research</a:t>
            </a:r>
          </a:p>
          <a:p>
            <a:r>
              <a:rPr lang="en-US" dirty="0"/>
              <a:t>Not for study abroad programs</a:t>
            </a:r>
          </a:p>
          <a:p>
            <a:r>
              <a:rPr lang="en-US" dirty="0"/>
              <a:t>Faculty who have not reported on past award activity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0BF782-FC28-7ACD-6D07-BFE75053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 on </a:t>
            </a:r>
            <a:r>
              <a:rPr lang="en-US" dirty="0" err="1"/>
              <a:t>AWards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1D3AF3-9B6B-38B5-BD7E-AAC10D1005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Faculty who received awards in Spring 2022 are not eligible for these awards</a:t>
            </a:r>
          </a:p>
          <a:p>
            <a:r>
              <a:rPr lang="en-US" dirty="0"/>
              <a:t>Dean’s Award</a:t>
            </a:r>
          </a:p>
          <a:p>
            <a:r>
              <a:rPr lang="en-US" dirty="0" err="1"/>
              <a:t>Finrow</a:t>
            </a:r>
            <a:endParaRPr lang="en-US" dirty="0"/>
          </a:p>
          <a:p>
            <a:r>
              <a:rPr lang="en-US" dirty="0"/>
              <a:t>Board Fellowship</a:t>
            </a:r>
          </a:p>
          <a:p>
            <a:r>
              <a:rPr lang="en-US" dirty="0"/>
              <a:t>Frances </a:t>
            </a:r>
            <a:r>
              <a:rPr lang="en-US" dirty="0" err="1"/>
              <a:t>Bronet</a:t>
            </a:r>
            <a:r>
              <a:rPr lang="en-US" dirty="0"/>
              <a:t> Innovation Award</a:t>
            </a:r>
            <a:endParaRPr lang="en-US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All faculty eligible for Hatfield and Scan Design Awards</a:t>
            </a:r>
          </a:p>
          <a:p>
            <a:r>
              <a:rPr lang="en-US" dirty="0"/>
              <a:t>They have specific criteria</a:t>
            </a:r>
          </a:p>
          <a:p>
            <a:r>
              <a:rPr lang="en-US" dirty="0"/>
              <a:t>See examples of past Scan Design awards</a:t>
            </a:r>
          </a:p>
        </p:txBody>
      </p:sp>
    </p:spTree>
    <p:extLst>
      <p:ext uri="{BB962C8B-B14F-4D97-AF65-F5344CB8AC3E}">
        <p14:creationId xmlns:p14="http://schemas.microsoft.com/office/powerpoint/2010/main" val="17050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CEAEA1-3187-130F-6101-B2DC18071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PACKET</a:t>
            </a:r>
          </a:p>
        </p:txBody>
      </p:sp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E9A8A6B3-312A-8925-1781-28672741B88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672826"/>
              </p:ext>
            </p:extLst>
          </p:nvPr>
        </p:nvGraphicFramePr>
        <p:xfrm>
          <a:off x="6172200" y="2194559"/>
          <a:ext cx="53340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A44ECD5-E266-04F1-AF34-63F974404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410200" cy="40241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Must submit as a single PDF:</a:t>
            </a:r>
          </a:p>
          <a:p>
            <a:r>
              <a:rPr lang="en-US" sz="3200" dirty="0"/>
              <a:t>Cover page</a:t>
            </a:r>
          </a:p>
          <a:p>
            <a:pPr lvl="1"/>
            <a:r>
              <a:rPr lang="en-US" sz="3000" dirty="0"/>
              <a:t>Applicants </a:t>
            </a:r>
          </a:p>
          <a:p>
            <a:pPr lvl="1"/>
            <a:r>
              <a:rPr lang="en-US" sz="3000" dirty="0"/>
              <a:t>Award(s) (1 or more)</a:t>
            </a:r>
          </a:p>
          <a:p>
            <a:r>
              <a:rPr lang="en-US" sz="3200" dirty="0"/>
              <a:t>Budget page</a:t>
            </a:r>
          </a:p>
          <a:p>
            <a:pPr lvl="1"/>
            <a:r>
              <a:rPr lang="en-US" sz="3000" dirty="0"/>
              <a:t>Person responsible for grant management</a:t>
            </a:r>
          </a:p>
          <a:p>
            <a:pPr lvl="1"/>
            <a:r>
              <a:rPr lang="en-US" sz="3000" dirty="0"/>
              <a:t>Budget item + funding source</a:t>
            </a:r>
          </a:p>
          <a:p>
            <a:r>
              <a:rPr lang="en-US" sz="3200" dirty="0"/>
              <a:t>500 word description project</a:t>
            </a:r>
          </a:p>
          <a:p>
            <a:r>
              <a:rPr lang="en-US" sz="3200" dirty="0"/>
              <a:t>Optional: 2 pages of supporting images</a:t>
            </a:r>
          </a:p>
          <a:p>
            <a:r>
              <a:rPr lang="en-US" sz="3200" dirty="0"/>
              <a:t>2 page CV</a:t>
            </a:r>
          </a:p>
          <a:p>
            <a:r>
              <a:rPr lang="en-US" sz="3200" dirty="0"/>
              <a:t>Optional: collaborator names/commitments</a:t>
            </a:r>
          </a:p>
          <a:p>
            <a:pPr lvl="1"/>
            <a:endParaRPr lang="en-US" sz="3000" dirty="0"/>
          </a:p>
          <a:p>
            <a:pPr lvl="1"/>
            <a:endParaRPr lang="en-US" sz="30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7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0CEAEA1-3187-130F-6101-B2DC18071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 sz="3200"/>
              <a:t>Review Criteria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9AD0200B-24D9-D575-2C0A-C08C18C4C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354680"/>
              </p:ext>
            </p:extLst>
          </p:nvPr>
        </p:nvGraphicFramePr>
        <p:xfrm>
          <a:off x="4678344" y="1127125"/>
          <a:ext cx="6403994" cy="508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21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0B0C-AF04-DC0C-B858-C31841EF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Notes &amp; tips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89D7BE48-42AA-68B6-5EC3-EA02E2ED8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693417"/>
              </p:ext>
            </p:extLst>
          </p:nvPr>
        </p:nvGraphicFramePr>
        <p:xfrm>
          <a:off x="444843" y="1816443"/>
          <a:ext cx="11355860" cy="4154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942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EE098C-86A0-CCD5-BB56-011220237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71167"/>
            <a:ext cx="9448800" cy="182509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44154B-0E58-0E1B-767B-05B3D704B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096263"/>
            <a:ext cx="9448800" cy="135992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More information: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https://designfacstaff.uoregon.edu/deans-office/college-of-design-faculty-awards/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Access through College Home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Choose: “For Current Faculty/Staff” Button on bottom of page</a:t>
            </a:r>
          </a:p>
        </p:txBody>
      </p:sp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E4F41421-EC1C-F415-2071-B3F614378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952" y="3921359"/>
            <a:ext cx="7797114" cy="2484035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ADD164C5-7CEB-625F-4ED2-407C15413519}"/>
              </a:ext>
            </a:extLst>
          </p:cNvPr>
          <p:cNvSpPr/>
          <p:nvPr/>
        </p:nvSpPr>
        <p:spPr>
          <a:xfrm>
            <a:off x="2866768" y="4090086"/>
            <a:ext cx="1383956" cy="481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8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F254-870D-73FB-F3C2-3C2E2F658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Support for DSGN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CDFFB-D6D0-2D4A-91B6-2DCDB06BE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DSGN Staff Position </a:t>
            </a:r>
            <a:r>
              <a:rPr lang="en-US" dirty="0"/>
              <a:t>for smaller awards: onboarding in progress</a:t>
            </a:r>
          </a:p>
          <a:p>
            <a:pPr lvl="1"/>
            <a:r>
              <a:rPr lang="en-US" dirty="0"/>
              <a:t>Support for individual faculty</a:t>
            </a:r>
          </a:p>
          <a:p>
            <a:pPr lvl="1"/>
            <a:r>
              <a:rPr lang="en-US" dirty="0"/>
              <a:t>Support for smaller centers</a:t>
            </a:r>
          </a:p>
          <a:p>
            <a:r>
              <a:rPr lang="en-US" dirty="0">
                <a:solidFill>
                  <a:srgbClr val="FFFF00"/>
                </a:solidFill>
              </a:rPr>
              <a:t>DSGN Larger centers</a:t>
            </a:r>
          </a:p>
          <a:p>
            <a:pPr lvl="1"/>
            <a:r>
              <a:rPr lang="en-US" dirty="0"/>
              <a:t>Larger flow through of funding</a:t>
            </a:r>
          </a:p>
          <a:p>
            <a:pPr lvl="1"/>
            <a:r>
              <a:rPr lang="en-US" dirty="0"/>
              <a:t>Have their own OA for grant support, federal reporting,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Portion of grant helps pay for grant support</a:t>
            </a:r>
          </a:p>
          <a:p>
            <a:r>
              <a:rPr lang="en-US" dirty="0">
                <a:solidFill>
                  <a:srgbClr val="FFFF00"/>
                </a:solidFill>
              </a:rPr>
              <a:t>University: </a:t>
            </a:r>
            <a:r>
              <a:rPr lang="en-US" dirty="0"/>
              <a:t>OVPRI Centers and Institutes (examples):</a:t>
            </a:r>
          </a:p>
          <a:p>
            <a:pPr lvl="1"/>
            <a:r>
              <a:rPr lang="en-US" dirty="0"/>
              <a:t>Center for the Study of Women in Society (CSWS)</a:t>
            </a:r>
          </a:p>
          <a:p>
            <a:pPr lvl="1"/>
            <a:r>
              <a:rPr lang="en-US" dirty="0"/>
              <a:t>Institute for Resilient Organizations, Communities, and Environments (IROCE)</a:t>
            </a:r>
          </a:p>
          <a:p>
            <a:pPr lvl="1"/>
            <a:r>
              <a:rPr lang="en-US" dirty="0"/>
              <a:t>Oregon Humanities Center (OHC)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7134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169</TotalTime>
  <Words>876</Words>
  <Application>Microsoft Macintosh PowerPoint</Application>
  <PresentationFormat>Widescreen</PresentationFormat>
  <Paragraphs>139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Century Gothic</vt:lpstr>
      <vt:lpstr>Tahoma</vt:lpstr>
      <vt:lpstr>Vapor Trail</vt:lpstr>
      <vt:lpstr>College of Design</vt:lpstr>
      <vt:lpstr>Agenda</vt:lpstr>
      <vt:lpstr>College Deans Awards</vt:lpstr>
      <vt:lpstr>Notes on AWards</vt:lpstr>
      <vt:lpstr>Application PACKET</vt:lpstr>
      <vt:lpstr>Review Criteria</vt:lpstr>
      <vt:lpstr>Notes &amp; tips</vt:lpstr>
      <vt:lpstr>Questions?</vt:lpstr>
      <vt:lpstr>Grant Support for DSGN Faculty</vt:lpstr>
      <vt:lpstr>DSGN Centers and Institutes</vt:lpstr>
      <vt:lpstr>Role of Centers &amp; Institutes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Design</dc:title>
  <dc:creator>Richard Margerum</dc:creator>
  <cp:lastModifiedBy>Richard Margerum</cp:lastModifiedBy>
  <cp:revision>13</cp:revision>
  <dcterms:created xsi:type="dcterms:W3CDTF">2022-11-14T21:17:36Z</dcterms:created>
  <dcterms:modified xsi:type="dcterms:W3CDTF">2022-11-15T00:07:32Z</dcterms:modified>
</cp:coreProperties>
</file>